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307" r:id="rId3"/>
    <p:sldId id="280" r:id="rId4"/>
    <p:sldId id="270" r:id="rId5"/>
    <p:sldId id="303" r:id="rId6"/>
    <p:sldId id="259" r:id="rId7"/>
    <p:sldId id="312" r:id="rId8"/>
    <p:sldId id="313" r:id="rId9"/>
    <p:sldId id="296" r:id="rId10"/>
    <p:sldId id="269" r:id="rId11"/>
    <p:sldId id="306" r:id="rId12"/>
    <p:sldId id="301" r:id="rId13"/>
    <p:sldId id="287" r:id="rId14"/>
    <p:sldId id="300" r:id="rId15"/>
    <p:sldId id="261" r:id="rId16"/>
    <p:sldId id="295" r:id="rId17"/>
    <p:sldId id="308" r:id="rId18"/>
    <p:sldId id="302" r:id="rId19"/>
    <p:sldId id="309" r:id="rId20"/>
    <p:sldId id="314" r:id="rId21"/>
    <p:sldId id="282" r:id="rId22"/>
    <p:sldId id="284" r:id="rId23"/>
    <p:sldId id="299" r:id="rId24"/>
    <p:sldId id="311" r:id="rId25"/>
    <p:sldId id="304" r:id="rId26"/>
    <p:sldId id="278" r:id="rId27"/>
    <p:sldId id="283" r:id="rId28"/>
    <p:sldId id="285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150"/>
    <p:restoredTop sz="62376"/>
  </p:normalViewPr>
  <p:slideViewPr>
    <p:cSldViewPr snapToGrid="0" snapToObjects="1">
      <p:cViewPr varScale="1">
        <p:scale>
          <a:sx n="95" d="100"/>
          <a:sy n="95" d="100"/>
        </p:scale>
        <p:origin x="6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5" d="100"/>
        <a:sy n="1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Hi,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 err="1"/>
              <a:t>Jiaye</a:t>
            </a:r>
            <a:r>
              <a:rPr lang="zh-CN" altLang="en-US" dirty="0"/>
              <a:t> </a:t>
            </a:r>
            <a:r>
              <a:rPr lang="en-US" altLang="zh-CN" dirty="0"/>
              <a:t>Mao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compression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Reduced Order Models (ROMs)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reduc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model’s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space dimension or degrees of freedom.  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increase substantially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computational efficiency while maintaining reasonable accuracy. 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compress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ROM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POD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 a method of compressing the snapshots matrix into a small number of basis functions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which keep the principle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behaviour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the system.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 is developed within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OPAL toolbox. OPAL is an open-source software written in Python, used for Reduced Order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Modeling of fluid flows and geothermal applications. It provides a set of compression and predicting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methods which are needed in order to construct Reduced Order Models (ROMs)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 work implements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into OPAL (for the first time) a non-linear machine learning method for compressing fluid flow solution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variables.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" name="Google Shape;24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865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tell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inside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domain.</a:t>
            </a:r>
            <a:endParaRPr lang="en-US" dirty="0"/>
          </a:p>
          <a:p>
            <a:r>
              <a:rPr lang="en-US" altLang="zh-CN" dirty="0"/>
              <a:t>Minimum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coordinates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domain.</a:t>
            </a:r>
          </a:p>
          <a:p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boundary</a:t>
            </a:r>
          </a:p>
          <a:p>
            <a:endParaRPr lang="en-US" altLang="zh-CN" dirty="0"/>
          </a:p>
          <a:p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meshes,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them,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8,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64.</a:t>
            </a:r>
          </a:p>
          <a:p>
            <a:endParaRPr lang="en-US" altLang="zh-CN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result,</a:t>
            </a:r>
          </a:p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 </a:t>
            </a:r>
            <a:r>
              <a:rPr lang="en-US" altLang="zh-CN" dirty="0"/>
              <a:t>shapes.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330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</a:p>
          <a:p>
            <a:endParaRPr lang="en-US" dirty="0"/>
          </a:p>
          <a:p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</a:p>
          <a:p>
            <a:endParaRPr lang="en-US" dirty="0"/>
          </a:p>
          <a:p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domains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similar.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Witchd</a:t>
            </a:r>
            <a:r>
              <a:rPr lang="zh-CN" altLang="en-US" dirty="0"/>
              <a:t>   </a:t>
            </a:r>
            <a:r>
              <a:rPr lang="en-US" altLang="zh-CN" dirty="0"/>
              <a:t>-&gt;</a:t>
            </a:r>
            <a:r>
              <a:rPr lang="zh-CN" altLang="en-US" dirty="0"/>
              <a:t> 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</a:t>
            </a:r>
            <a:r>
              <a:rPr lang="en-US" altLang="zh-CN" dirty="0"/>
              <a:t>fraction</a:t>
            </a:r>
          </a:p>
          <a:p>
            <a:endParaRPr lang="en-US" altLang="zh-CN" dirty="0"/>
          </a:p>
          <a:p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sides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fraction</a:t>
            </a:r>
          </a:p>
          <a:p>
            <a:endParaRPr lang="en-US" altLang="zh-CN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resizes the page in proportion to the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balanced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4294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Skip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accelerate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domains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coordinates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matrix.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3</a:t>
            </a:r>
            <a:r>
              <a:rPr lang="zh-CN" altLang="en-US" dirty="0"/>
              <a:t>*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741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32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developed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applied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whatever</a:t>
            </a:r>
            <a:r>
              <a:rPr lang="zh-CN" altLang="en-US" dirty="0"/>
              <a:t> </a:t>
            </a:r>
            <a:r>
              <a:rPr lang="en-US" altLang="zh-CN" dirty="0"/>
              <a:t>numbers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domains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want.</a:t>
            </a:r>
          </a:p>
          <a:p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sets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layers.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5080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en-US" dirty="0"/>
              <a:t>ecause the left side has more unstructured</a:t>
            </a:r>
          </a:p>
          <a:p>
            <a:r>
              <a:rPr lang="en-US" dirty="0"/>
              <a:t>nodes,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4063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3086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1929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02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ROM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Reduced Order Models (ROMs)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reduc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model’s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space dimension or degrees of freedom.  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increase substantially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computational efficiency while maintaining reasonable accuracy. 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57452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554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paper, we have presented the new Opal-AE,  Python-based, flexible, and powerful NIROM compression method that provides a suite of settings for compression of flow and other solution variables. </a:t>
            </a:r>
          </a:p>
          <a:p>
            <a:endParaRPr lang="en-US" dirty="0"/>
          </a:p>
          <a:p>
            <a:r>
              <a:rPr lang="en-US" dirty="0"/>
              <a:t>We interpolate the solution variables from an  unstructured finite element mesh to a structured mesh in order to use a convolutional auto-encoder designed for imaging.  </a:t>
            </a:r>
          </a:p>
          <a:p>
            <a:endParaRPr lang="en-US" dirty="0"/>
          </a:p>
          <a:p>
            <a:r>
              <a:rPr lang="en-US" dirty="0"/>
              <a:t>We also implemented a domain decomposition version of the convolutional auto-encoder so that it may be efficiently applied to unstructured meshes with vastly different mesh resolutions. </a:t>
            </a:r>
          </a:p>
          <a:p>
            <a:endParaRPr lang="en-US" dirty="0"/>
          </a:p>
          <a:p>
            <a:r>
              <a:rPr lang="en-US" dirty="0"/>
              <a:t>We have proved the effectiveness of the auto-encoder with flow past a cylinder test cases. The results show that the domain decomposition convolutional autoencoder method is a promising approach for compression on  unstructured meshes. As the number of subdomains increases the results become more accurate.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6175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4727f7b64_4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54727f7b64_4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4727f7b64_4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traditional</a:t>
            </a:r>
            <a:r>
              <a:rPr lang="zh-CN" altLang="en-US" dirty="0"/>
              <a:t> </a:t>
            </a:r>
            <a:r>
              <a:rPr lang="en-US" altLang="zh-CN" dirty="0"/>
              <a:t>compress</a:t>
            </a:r>
            <a:r>
              <a:rPr lang="zh-CN" altLang="en-US" dirty="0"/>
              <a:t> </a:t>
            </a:r>
            <a:r>
              <a:rPr lang="en-US" altLang="zh-CN" dirty="0"/>
              <a:t>method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ROM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POD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 a method of compressing the snapshots matrix into a small number of basis functions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which keep the principle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behaviour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the system.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main limitation of POD is its linear nature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since many data sets include essential nonlinear structures that are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invisible to POD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dirty="0"/>
              <a:t>is capable of finding more hidden correlation within the data than traditional methods\</a:t>
            </a:r>
            <a:r>
              <a:rPr lang="en-US" dirty="0" err="1"/>
              <a:t>citep</a:t>
            </a:r>
            <a:r>
              <a:rPr lang="en-US" dirty="0"/>
              <a:t>{wang2018model}. 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aim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autoencoder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output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input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similar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possible.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altLang="zh-CN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green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area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middle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compressed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representation.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Theoretically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trained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degree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number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variables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Encoder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decoder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further advantage of auto-encoders (one such deep learning method) is their ability to produce non-linear representations that are position invariant.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altLang="zh-CN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Convolutional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layers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FC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layers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g54727f7b64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0939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4727f7b64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CNNs are neural networks in which the activation functions are expressed in terms of convolutional kernels or filters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filter is moved across the image left to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right, top to bottom, with a one-pixel column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change on the horizontal movements, then a one-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pixel row change on the vertical movements. The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convolution for a 3×3 filter is depicted graphically in Figure 2, The three graphs show the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effect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 padding and stride.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Local connections: it computes local low-level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features in a small subset. 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2) Shared weights: the shared nature of each filter bank allows the identification of similar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features in the overall input, which leads to a reduction in the trainable parameters.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Stride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he amount of movement between applications of the filter to the input image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Max</a:t>
            </a:r>
            <a:r>
              <a:rPr lang="en-US" altLang="zh-CN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pooling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g54727f7b6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485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unstructured mesh is identified by irregular connectivity.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Because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of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feature,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Current convolutional networks cannot be applied straightforwardly to unstructured meshes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first challenge is how to apply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current convolutional neural networks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 unstructured meshes. </a:t>
            </a:r>
          </a:p>
          <a:p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simplest approach is to interpolate the variables from an unstructured mesh to a structured mesh.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it.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1251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4727f7b64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4727f7b64_5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For many problems ROM is applied to, there will be areas with diﬀerent densities of nodes.</a:t>
            </a:r>
            <a:endParaRPr lang="en-US" altLang="zh-CN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first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chanllege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how to solve the computational issue associated with the uneven density of resolution or nodes/cells in some unstructured meshes.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interpolate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variables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 </a:t>
            </a:r>
            <a:r>
              <a:rPr lang="en-US" altLang="zh-CN" dirty="0"/>
              <a:t>onto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uniform</a:t>
            </a:r>
            <a:r>
              <a:rPr lang="zh-CN" altLang="en-US" dirty="0"/>
              <a:t> </a:t>
            </a: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mesh,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details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finer</a:t>
            </a:r>
            <a:r>
              <a:rPr lang="zh-CN" altLang="en-US" dirty="0"/>
              <a:t> </a:t>
            </a:r>
            <a:r>
              <a:rPr lang="en-US" altLang="zh-CN" dirty="0"/>
              <a:t>parts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lost.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interpolate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onto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uniform</a:t>
            </a:r>
            <a:r>
              <a:rPr lang="zh-CN" altLang="en-US" dirty="0"/>
              <a:t> </a:t>
            </a:r>
            <a:r>
              <a:rPr lang="en-US" altLang="zh-CN" dirty="0" err="1"/>
              <a:t>strucutred</a:t>
            </a:r>
            <a:r>
              <a:rPr lang="zh-CN" altLang="en-US" dirty="0"/>
              <a:t> </a:t>
            </a:r>
            <a:r>
              <a:rPr lang="en-US" altLang="zh-CN" dirty="0"/>
              <a:t>mesh,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largely</a:t>
            </a:r>
            <a:r>
              <a:rPr lang="zh-CN" altLang="en-US" dirty="0"/>
              <a:t> </a:t>
            </a:r>
            <a:r>
              <a:rPr lang="en-US" altLang="zh-CN" dirty="0"/>
              <a:t>over-sampled</a:t>
            </a:r>
            <a:r>
              <a:rPr lang="zh-CN" altLang="en-US" dirty="0"/>
              <a:t> </a:t>
            </a:r>
            <a:r>
              <a:rPr lang="en-US" altLang="zh-CN" dirty="0"/>
              <a:t>uniform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result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requirements.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decomposition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domains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resolutions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Balance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computational</a:t>
            </a:r>
            <a:r>
              <a:rPr lang="zh-CN" altLang="en-US" dirty="0"/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efficiency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</a:t>
            </a:r>
            <a:r>
              <a:rPr lang="en-US" altLang="zh-CN" dirty="0"/>
              <a:t>omain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/>
              <a:t>what the overall aim of the approach is - that is to form subdomains containing similar resolution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g54727f7b64_5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method has two aims, ﬁrstly to try to balance the weight sum of each sub-domain, to make them same or as similar as possible. It also minimizes the sum of the weights of nodes on the boundary between sub-domains. In other words, it reduces the communication between subdomains.</a:t>
            </a:r>
          </a:p>
          <a:p>
            <a:endParaRPr lang="en-US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4648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Boundary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boundary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770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effectLst/>
              </a:rPr>
              <a:t>Snapshots</a:t>
            </a:r>
            <a:r>
              <a:rPr lang="zh-CN" altLang="en-US" dirty="0">
                <a:effectLst/>
              </a:rPr>
              <a:t> </a:t>
            </a:r>
            <a:r>
              <a:rPr lang="en-US" dirty="0">
                <a:effectLst/>
              </a:rPr>
              <a:t>for the variable of interest (e.g. velocity) are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generated</a:t>
            </a:r>
            <a:r>
              <a:rPr lang="zh-CN" altLang="en-US" dirty="0">
                <a:effectLst/>
              </a:rPr>
              <a:t> </a:t>
            </a:r>
            <a:r>
              <a:rPr lang="en-US" dirty="0">
                <a:effectLst/>
              </a:rPr>
              <a:t>from the high-fidelity model (HFM).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solution to the HFM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taken at certain times.</a:t>
            </a:r>
          </a:p>
          <a:p>
            <a:endParaRPr lang="en-US" dirty="0"/>
          </a:p>
          <a:p>
            <a:r>
              <a:rPr lang="en-US" altLang="zh-CN" dirty="0"/>
              <a:t>Size,</a:t>
            </a:r>
            <a:r>
              <a:rPr lang="zh-CN" altLang="en-US" dirty="0"/>
              <a:t> </a:t>
            </a:r>
            <a:r>
              <a:rPr lang="en-US" altLang="zh-CN" dirty="0"/>
              <a:t>position,</a:t>
            </a:r>
            <a:r>
              <a:rPr lang="zh-CN" altLang="en-US" dirty="0"/>
              <a:t> </a:t>
            </a:r>
            <a:r>
              <a:rPr lang="en-US" altLang="zh-CN" dirty="0"/>
              <a:t>density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third step is to train a neural network to generate hypersurfaces of the model that should have similar predictive power as the high-fidelity model. The neural network is able to map the set of POD coefficients from one-time level to the next time level, and so, predict the variables.</a:t>
            </a:r>
          </a:p>
          <a:p>
            <a:endParaRPr lang="en-US" dirty="0"/>
          </a:p>
          <a:p>
            <a:r>
              <a:rPr lang="en-US" dirty="0"/>
              <a:t>After a certain number of steps, the </a:t>
            </a:r>
            <a:r>
              <a:rPr lang="en-US" altLang="zh-CN" dirty="0"/>
              <a:t>POD </a:t>
            </a:r>
            <a:r>
              <a:rPr lang="en-US" dirty="0"/>
              <a:t>allows the user to reconstruct the full-dimensional state.</a:t>
            </a:r>
          </a:p>
          <a:p>
            <a:endParaRPr lang="en-US" dirty="0"/>
          </a:p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stage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 err="1"/>
              <a:t>skiped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progress.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processed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GB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833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two columns with image)">
  <p:cSld name="Content (two columns with image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7"/>
          <p:cNvSpPr txBox="1">
            <a:spLocks noGrp="1"/>
          </p:cNvSpPr>
          <p:nvPr>
            <p:ph type="body" idx="1"/>
          </p:nvPr>
        </p:nvSpPr>
        <p:spPr>
          <a:xfrm>
            <a:off x="609601" y="2346582"/>
            <a:ext cx="5267836" cy="348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Clr>
                <a:srgbClr val="0085CA"/>
              </a:buClr>
              <a:buSzPts val="1800"/>
              <a:buChar char="•"/>
              <a:defRPr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Clr>
                <a:srgbClr val="0085CA"/>
              </a:buClr>
              <a:buSzPts val="1800"/>
              <a:buChar char="–"/>
              <a:defRPr/>
            </a:lvl2pPr>
            <a:lvl3pPr marL="1828754" lvl="2" indent="-406390" algn="l">
              <a:spcBef>
                <a:spcPts val="320"/>
              </a:spcBef>
              <a:spcAft>
                <a:spcPts val="0"/>
              </a:spcAft>
              <a:buClr>
                <a:srgbClr val="0085CA"/>
              </a:buClr>
              <a:buSzPts val="1200"/>
              <a:buChar char="•"/>
              <a:defRPr/>
            </a:lvl3pPr>
            <a:lvl4pPr marL="2438339" lvl="3" indent="-406390" algn="l">
              <a:spcBef>
                <a:spcPts val="320"/>
              </a:spcBef>
              <a:spcAft>
                <a:spcPts val="0"/>
              </a:spcAft>
              <a:buClr>
                <a:srgbClr val="0085CA"/>
              </a:buClr>
              <a:buSzPts val="1200"/>
              <a:buChar char="–"/>
              <a:defRPr/>
            </a:lvl4pPr>
            <a:lvl5pPr marL="3047924" lvl="4" indent="-406390" algn="l">
              <a:spcBef>
                <a:spcPts val="320"/>
              </a:spcBef>
              <a:spcAft>
                <a:spcPts val="0"/>
              </a:spcAft>
              <a:buClr>
                <a:srgbClr val="0085CA"/>
              </a:buClr>
              <a:buSzPts val="12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title"/>
          </p:nvPr>
        </p:nvSpPr>
        <p:spPr>
          <a:xfrm>
            <a:off x="609600" y="1487909"/>
            <a:ext cx="10972800" cy="50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24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7"/>
          <p:cNvSpPr>
            <a:spLocks noGrp="1"/>
          </p:cNvSpPr>
          <p:nvPr>
            <p:ph type="pic" idx="2"/>
          </p:nvPr>
        </p:nvSpPr>
        <p:spPr>
          <a:xfrm>
            <a:off x="6314019" y="2346583"/>
            <a:ext cx="5268383" cy="263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48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480"/>
              </a:spcBef>
              <a:spcAft>
                <a:spcPts val="0"/>
              </a:spcAft>
              <a:buClr>
                <a:srgbClr val="0085CA"/>
              </a:buClr>
              <a:buSzPts val="18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32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32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320"/>
              </a:spcBef>
              <a:spcAft>
                <a:spcPts val="0"/>
              </a:spcAft>
              <a:buClr>
                <a:srgbClr val="0085CA"/>
              </a:buClr>
              <a:buSzPts val="12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37"/>
          <p:cNvSpPr txBox="1">
            <a:spLocks noGrp="1"/>
          </p:cNvSpPr>
          <p:nvPr>
            <p:ph type="body" idx="3"/>
          </p:nvPr>
        </p:nvSpPr>
        <p:spPr>
          <a:xfrm>
            <a:off x="6314019" y="5256947"/>
            <a:ext cx="5268383" cy="57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9D9D9D"/>
                </a:solidFill>
              </a:defRPr>
            </a:lvl1pPr>
            <a:lvl2pPr marL="1219170" lvl="1" indent="-304792" algn="l">
              <a:spcBef>
                <a:spcPts val="480"/>
              </a:spcBef>
              <a:spcAft>
                <a:spcPts val="0"/>
              </a:spcAft>
              <a:buSzPts val="1800"/>
              <a:buNone/>
              <a:defRPr/>
            </a:lvl2pPr>
            <a:lvl3pPr marL="1828754" lvl="2" indent="-304792" algn="l">
              <a:spcBef>
                <a:spcPts val="320"/>
              </a:spcBef>
              <a:spcAft>
                <a:spcPts val="0"/>
              </a:spcAft>
              <a:buSzPts val="1200"/>
              <a:buNone/>
              <a:defRPr/>
            </a:lvl3pPr>
            <a:lvl4pPr marL="2438339" lvl="3" indent="-304792" algn="l">
              <a:spcBef>
                <a:spcPts val="320"/>
              </a:spcBef>
              <a:spcAft>
                <a:spcPts val="0"/>
              </a:spcAft>
              <a:buSzPts val="1200"/>
              <a:buNone/>
              <a:defRPr/>
            </a:lvl4pPr>
            <a:lvl5pPr marL="3047924" lvl="4" indent="-304792" algn="l">
              <a:spcBef>
                <a:spcPts val="320"/>
              </a:spcBef>
              <a:spcAft>
                <a:spcPts val="0"/>
              </a:spcAft>
              <a:buSzPts val="1200"/>
              <a:buNone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7"/>
          <p:cNvSpPr txBox="1">
            <a:spLocks noGrp="1"/>
          </p:cNvSpPr>
          <p:nvPr>
            <p:ph type="body" idx="4"/>
          </p:nvPr>
        </p:nvSpPr>
        <p:spPr>
          <a:xfrm>
            <a:off x="8738568" y="662859"/>
            <a:ext cx="2843833" cy="31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r">
              <a:spcBef>
                <a:spcPts val="267"/>
              </a:spcBef>
              <a:spcAft>
                <a:spcPts val="0"/>
              </a:spcAft>
              <a:buSzPts val="1000"/>
              <a:buNone/>
              <a:defRPr sz="1333" b="1">
                <a:solidFill>
                  <a:srgbClr val="003E74"/>
                </a:solidFill>
              </a:defRPr>
            </a:lvl1pPr>
            <a:lvl2pPr marL="1219170" lvl="1" indent="-304792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003E74"/>
                </a:solidFill>
              </a:defRPr>
            </a:lvl2pPr>
            <a:lvl3pPr marL="1828754" lvl="2" indent="-304792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003E74"/>
                </a:solidFill>
              </a:defRPr>
            </a:lvl3pPr>
            <a:lvl4pPr marL="2438339" lvl="3" indent="-304792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003E74"/>
                </a:solidFill>
              </a:defRPr>
            </a:lvl4pPr>
            <a:lvl5pPr marL="3047924" lvl="4" indent="-304792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003E74"/>
                </a:solidFill>
              </a:defRPr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5"/>
          </p:nvPr>
        </p:nvSpPr>
        <p:spPr>
          <a:xfrm>
            <a:off x="9653256" y="984350"/>
            <a:ext cx="192914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r">
              <a:spcBef>
                <a:spcPts val="267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3E74"/>
                </a:solidFill>
              </a:defRPr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13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(one column)">
  <p:cSld name="Content (one column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>
            <a:spLocks noGrp="1"/>
          </p:cNvSpPr>
          <p:nvPr>
            <p:ph type="title"/>
          </p:nvPr>
        </p:nvSpPr>
        <p:spPr>
          <a:xfrm>
            <a:off x="609600" y="1487909"/>
            <a:ext cx="10972800" cy="50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085CA"/>
              </a:buClr>
              <a:buSzPts val="24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body" idx="1"/>
          </p:nvPr>
        </p:nvSpPr>
        <p:spPr>
          <a:xfrm>
            <a:off x="609600" y="2346582"/>
            <a:ext cx="10972800" cy="348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algn="l">
              <a:spcBef>
                <a:spcPts val="480"/>
              </a:spcBef>
              <a:spcAft>
                <a:spcPts val="0"/>
              </a:spcAft>
              <a:buClr>
                <a:srgbClr val="0085CA"/>
              </a:buClr>
              <a:buSzPts val="1800"/>
              <a:buChar char="•"/>
              <a:defRPr/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Clr>
                <a:srgbClr val="0085CA"/>
              </a:buClr>
              <a:buSzPts val="1800"/>
              <a:buChar char="–"/>
              <a:defRPr/>
            </a:lvl2pPr>
            <a:lvl3pPr marL="1828754" lvl="2" indent="-406390" algn="l">
              <a:spcBef>
                <a:spcPts val="320"/>
              </a:spcBef>
              <a:spcAft>
                <a:spcPts val="0"/>
              </a:spcAft>
              <a:buClr>
                <a:srgbClr val="0085CA"/>
              </a:buClr>
              <a:buSzPts val="1200"/>
              <a:buChar char="•"/>
              <a:defRPr sz="1600"/>
            </a:lvl3pPr>
            <a:lvl4pPr marL="2438339" lvl="3" indent="-406390" algn="l">
              <a:spcBef>
                <a:spcPts val="320"/>
              </a:spcBef>
              <a:spcAft>
                <a:spcPts val="0"/>
              </a:spcAft>
              <a:buClr>
                <a:srgbClr val="0085CA"/>
              </a:buClr>
              <a:buSzPts val="1200"/>
              <a:buChar char="–"/>
              <a:defRPr sz="1600"/>
            </a:lvl4pPr>
            <a:lvl5pPr marL="3047924" lvl="4" indent="-406390" algn="l">
              <a:spcBef>
                <a:spcPts val="320"/>
              </a:spcBef>
              <a:spcAft>
                <a:spcPts val="0"/>
              </a:spcAft>
              <a:buClr>
                <a:srgbClr val="0085CA"/>
              </a:buClr>
              <a:buSzPts val="1200"/>
              <a:buChar char="»"/>
              <a:defRPr sz="1600">
                <a:latin typeface="Arial"/>
                <a:ea typeface="Arial"/>
                <a:cs typeface="Arial"/>
                <a:sym typeface="Arial"/>
              </a:defRPr>
            </a:lvl5pPr>
            <a:lvl6pPr marL="3657509" lvl="5" indent="-304792" algn="l"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latin typeface="Arial"/>
                <a:ea typeface="Arial"/>
                <a:cs typeface="Arial"/>
                <a:sym typeface="Arial"/>
              </a:defRPr>
            </a:lvl6pPr>
            <a:lvl7pPr marL="4267093" lvl="6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7pPr>
            <a:lvl8pPr marL="4876678" lvl="7" indent="-474121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body" idx="2"/>
          </p:nvPr>
        </p:nvSpPr>
        <p:spPr>
          <a:xfrm>
            <a:off x="8738568" y="662859"/>
            <a:ext cx="2843833" cy="312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r">
              <a:spcBef>
                <a:spcPts val="267"/>
              </a:spcBef>
              <a:spcAft>
                <a:spcPts val="0"/>
              </a:spcAft>
              <a:buSzPts val="1000"/>
              <a:buNone/>
              <a:defRPr sz="1333" b="1">
                <a:solidFill>
                  <a:srgbClr val="003E74"/>
                </a:solidFill>
              </a:defRPr>
            </a:lvl1pPr>
            <a:lvl2pPr marL="1219170" lvl="1" indent="-304792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003E74"/>
                </a:solidFill>
              </a:defRPr>
            </a:lvl2pPr>
            <a:lvl3pPr marL="1828754" lvl="2" indent="-304792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003E74"/>
                </a:solidFill>
              </a:defRPr>
            </a:lvl3pPr>
            <a:lvl4pPr marL="2438339" lvl="3" indent="-304792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003E74"/>
                </a:solidFill>
              </a:defRPr>
            </a:lvl4pPr>
            <a:lvl5pPr marL="3047924" lvl="4" indent="-304792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003E74"/>
                </a:solidFill>
              </a:defRPr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6"/>
          <p:cNvSpPr txBox="1">
            <a:spLocks noGrp="1"/>
          </p:cNvSpPr>
          <p:nvPr>
            <p:ph type="body" idx="3"/>
          </p:nvPr>
        </p:nvSpPr>
        <p:spPr>
          <a:xfrm>
            <a:off x="9653256" y="984350"/>
            <a:ext cx="192914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r">
              <a:spcBef>
                <a:spcPts val="267"/>
              </a:spcBef>
              <a:spcAft>
                <a:spcPts val="0"/>
              </a:spcAft>
              <a:buSzPts val="1000"/>
              <a:buNone/>
              <a:defRPr sz="1333">
                <a:solidFill>
                  <a:srgbClr val="003E74"/>
                </a:solidFill>
              </a:defRPr>
            </a:lvl1pPr>
            <a:lvl2pPr marL="1219170" lvl="1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2pPr>
            <a:lvl3pPr marL="1828754" lvl="2" indent="-457189" algn="l">
              <a:spcBef>
                <a:spcPts val="480"/>
              </a:spcBef>
              <a:spcAft>
                <a:spcPts val="0"/>
              </a:spcAft>
              <a:buSzPts val="1800"/>
              <a:buChar char="•"/>
              <a:defRPr/>
            </a:lvl3pPr>
            <a:lvl4pPr marL="2438339" lvl="3" indent="-457189" algn="l">
              <a:spcBef>
                <a:spcPts val="480"/>
              </a:spcBef>
              <a:spcAft>
                <a:spcPts val="0"/>
              </a:spcAft>
              <a:buSzPts val="1800"/>
              <a:buChar char="–"/>
              <a:defRPr/>
            </a:lvl4pPr>
            <a:lvl5pPr marL="3047924" lvl="4" indent="-457189" algn="l">
              <a:spcBef>
                <a:spcPts val="480"/>
              </a:spcBef>
              <a:spcAft>
                <a:spcPts val="0"/>
              </a:spcAft>
              <a:buSzPts val="1800"/>
              <a:buChar char="»"/>
              <a:defRPr/>
            </a:lvl5pPr>
            <a:lvl6pPr marL="3657509" lvl="5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19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0" y="-15239"/>
            <a:ext cx="12192000" cy="1415848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ctrTitle"/>
          </p:nvPr>
        </p:nvSpPr>
        <p:spPr>
          <a:xfrm>
            <a:off x="-2" y="1495006"/>
            <a:ext cx="121920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GB" sz="4800" dirty="0">
                <a:latin typeface="Arial"/>
                <a:ea typeface="Arial"/>
                <a:cs typeface="Arial"/>
                <a:sym typeface="Arial"/>
              </a:rPr>
              <a:t>A convolutional auto-encoder for reduced order models on unstructured meshes</a:t>
            </a:r>
            <a:endParaRPr sz="4800" dirty="0"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-1" y="3139918"/>
            <a:ext cx="12191999" cy="318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endParaRPr lang="en-GB" b="1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lang="en-US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dirty="0"/>
              <a:t>Author</a:t>
            </a:r>
            <a:r>
              <a:rPr lang="zh-CN" altLang="en-US" dirty="0"/>
              <a:t>：</a:t>
            </a:r>
            <a:r>
              <a:rPr lang="en-US" dirty="0" err="1"/>
              <a:t>Jiaye</a:t>
            </a:r>
            <a:r>
              <a:rPr lang="en-US" dirty="0"/>
              <a:t> Mao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590"/>
            </a:pPr>
            <a:r>
              <a:rPr lang="en-US" dirty="0"/>
              <a:t>Supervisors: Christopher Pain, Claire Heaney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endParaRPr dirty="0"/>
          </a:p>
        </p:txBody>
      </p:sp>
      <p:pic>
        <p:nvPicPr>
          <p:cNvPr id="92" name="Google Shape;9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9762" y="1"/>
            <a:ext cx="3292475" cy="14006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>
            <a:spLocks noGrp="1"/>
          </p:cNvSpPr>
          <p:nvPr>
            <p:ph type="title"/>
          </p:nvPr>
        </p:nvSpPr>
        <p:spPr>
          <a:xfrm>
            <a:off x="838200" y="805915"/>
            <a:ext cx="10972800" cy="50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0" bIns="0" anchor="ctr" anchorCtr="0">
            <a:noAutofit/>
          </a:bodyPr>
          <a:lstStyle/>
          <a:p>
            <a:r>
              <a:rPr lang="en-US" sz="3600" dirty="0"/>
              <a:t>Software</a:t>
            </a:r>
            <a:endParaRPr sz="3600" dirty="0"/>
          </a:p>
        </p:txBody>
      </p:sp>
      <p:sp>
        <p:nvSpPr>
          <p:cNvPr id="248" name="Google Shape;248;p14"/>
          <p:cNvSpPr txBox="1">
            <a:spLocks noGrp="1"/>
          </p:cNvSpPr>
          <p:nvPr>
            <p:ph type="body" idx="3"/>
          </p:nvPr>
        </p:nvSpPr>
        <p:spPr>
          <a:xfrm>
            <a:off x="5918566" y="5785810"/>
            <a:ext cx="5268383" cy="570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algn="ctr">
              <a:spcBef>
                <a:spcPts val="0"/>
              </a:spcBef>
            </a:pPr>
            <a:r>
              <a:rPr lang="en-US" dirty="0">
                <a:solidFill>
                  <a:schemeClr val="dk1"/>
                </a:solidFill>
              </a:rPr>
              <a:t>User interface including all settings</a:t>
            </a:r>
            <a:endParaRPr dirty="0"/>
          </a:p>
        </p:txBody>
      </p:sp>
      <p:sp>
        <p:nvSpPr>
          <p:cNvPr id="252" name="Google Shape;252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10</a:t>
            </a:fld>
            <a:endParaRPr/>
          </a:p>
        </p:txBody>
      </p:sp>
      <p:sp>
        <p:nvSpPr>
          <p:cNvPr id="253" name="Google Shape;253;p14"/>
          <p:cNvSpPr txBox="1">
            <a:spLocks noGrp="1"/>
          </p:cNvSpPr>
          <p:nvPr>
            <p:ph type="body" idx="1"/>
          </p:nvPr>
        </p:nvSpPr>
        <p:spPr>
          <a:xfrm>
            <a:off x="678180" y="1754284"/>
            <a:ext cx="4751070" cy="3859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189">
              <a:spcBef>
                <a:spcPts val="0"/>
              </a:spcBef>
            </a:pPr>
            <a:r>
              <a:rPr lang="en-US" dirty="0"/>
              <a:t>System: Linux</a:t>
            </a:r>
            <a:endParaRPr dirty="0"/>
          </a:p>
          <a:p>
            <a:pPr marL="457189"/>
            <a:r>
              <a:rPr lang="en-US" dirty="0"/>
              <a:t>Packages: </a:t>
            </a:r>
            <a:r>
              <a:rPr lang="en-US" dirty="0" err="1"/>
              <a:t>sklearn</a:t>
            </a:r>
            <a:r>
              <a:rPr lang="en-US" dirty="0"/>
              <a:t>, </a:t>
            </a:r>
            <a:r>
              <a:rPr lang="en-US" altLang="zh-CN" dirty="0" err="1"/>
              <a:t>Keras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, IC-</a:t>
            </a:r>
            <a:r>
              <a:rPr lang="en-US" dirty="0" err="1"/>
              <a:t>Ferst</a:t>
            </a:r>
            <a:endParaRPr dirty="0"/>
          </a:p>
          <a:p>
            <a:pPr marL="457189"/>
            <a:r>
              <a:rPr lang="en-US" dirty="0"/>
              <a:t>Main application software: Opal</a:t>
            </a:r>
            <a:endParaRPr dirty="0"/>
          </a:p>
          <a:p>
            <a:pPr marL="457189"/>
            <a:r>
              <a:rPr lang="en-US" dirty="0"/>
              <a:t>New feature: G</a:t>
            </a:r>
            <a:r>
              <a:rPr lang="en-US" altLang="zh-CN" dirty="0"/>
              <a:t>lobal</a:t>
            </a:r>
            <a:r>
              <a:rPr lang="zh-CN" altLang="en-US" dirty="0"/>
              <a:t> </a:t>
            </a:r>
            <a:r>
              <a:rPr lang="en-US" altLang="zh-CN" dirty="0"/>
              <a:t>auto-encoder(</a:t>
            </a:r>
            <a:r>
              <a:rPr lang="en-US" altLang="zh-CN" dirty="0" err="1"/>
              <a:t>nsplt</a:t>
            </a:r>
            <a:r>
              <a:rPr lang="en-US" altLang="zh-CN" dirty="0"/>
              <a:t>=0),</a:t>
            </a:r>
            <a:r>
              <a:rPr lang="zh-CN" altLang="en-US" dirty="0"/>
              <a:t> </a:t>
            </a:r>
            <a:r>
              <a:rPr lang="en-US" altLang="zh-CN" dirty="0"/>
              <a:t>DD</a:t>
            </a:r>
            <a:r>
              <a:rPr lang="zh-CN" altLang="en-US" dirty="0"/>
              <a:t> </a:t>
            </a:r>
            <a:r>
              <a:rPr lang="en-US" altLang="zh-CN" dirty="0"/>
              <a:t>auto-encoder(</a:t>
            </a:r>
            <a:r>
              <a:rPr lang="en-US" altLang="zh-CN" dirty="0" err="1"/>
              <a:t>nsplt</a:t>
            </a:r>
            <a:r>
              <a:rPr lang="en-US" altLang="zh-CN" dirty="0"/>
              <a:t>&gt;0)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E3B3B4-FD70-3A4B-970C-9CE70A616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983" y="1313471"/>
            <a:ext cx="5315550" cy="4201753"/>
          </a:xfrm>
          <a:prstGeom prst="rect">
            <a:avLst/>
          </a:prstGeom>
        </p:spPr>
      </p:pic>
      <p:sp>
        <p:nvSpPr>
          <p:cNvPr id="11" name="Google Shape;185;p21">
            <a:extLst>
              <a:ext uri="{FF2B5EF4-FFF2-40B4-BE49-F238E27FC236}">
                <a16:creationId xmlns:a16="http://schemas.microsoft.com/office/drawing/2014/main" id="{5FA6C785-EFCC-0543-85F5-E14CBE2DB5CE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14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7468D-EA06-E147-9D9F-6E15F25B48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11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B00447-4F20-5743-80BC-F22015706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747"/>
          <a:stretch/>
        </p:blipFill>
        <p:spPr>
          <a:xfrm>
            <a:off x="6479879" y="2104686"/>
            <a:ext cx="4966470" cy="1015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20D261-B5EF-6E46-9DB1-6E1FC6B5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931" y="3940437"/>
            <a:ext cx="5162365" cy="1293671"/>
          </a:xfrm>
          <a:prstGeom prst="rect">
            <a:avLst/>
          </a:prstGeom>
        </p:spPr>
      </p:pic>
      <p:sp>
        <p:nvSpPr>
          <p:cNvPr id="8" name="Google Shape;198;p22">
            <a:extLst>
              <a:ext uri="{FF2B5EF4-FFF2-40B4-BE49-F238E27FC236}">
                <a16:creationId xmlns:a16="http://schemas.microsoft.com/office/drawing/2014/main" id="{BD1477F5-3663-294F-81B4-AC8EFAFEF080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3EF71D-6B2F-A148-9102-596AA1DC50E5}"/>
              </a:ext>
            </a:extLst>
          </p:cNvPr>
          <p:cNvSpPr txBox="1"/>
          <p:nvPr/>
        </p:nvSpPr>
        <p:spPr>
          <a:xfrm>
            <a:off x="665630" y="638105"/>
            <a:ext cx="616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find</a:t>
            </a:r>
            <a:r>
              <a:rPr lang="zh-CN" altLang="en-US" sz="3600" dirty="0"/>
              <a:t> </a:t>
            </a:r>
            <a:r>
              <a:rPr lang="en-US" altLang="zh-CN" sz="3600" dirty="0"/>
              <a:t>mesh</a:t>
            </a:r>
            <a:r>
              <a:rPr lang="zh-CN" altLang="en-US" sz="3600" dirty="0"/>
              <a:t> </a:t>
            </a:r>
            <a:r>
              <a:rPr lang="en-US" altLang="zh-CN" sz="3600" dirty="0"/>
              <a:t>information</a:t>
            </a:r>
            <a:endParaRPr lang="en-US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6022DC-7B6B-7240-97B0-62E843D77AE6}"/>
              </a:ext>
            </a:extLst>
          </p:cNvPr>
          <p:cNvSpPr txBox="1"/>
          <p:nvPr/>
        </p:nvSpPr>
        <p:spPr>
          <a:xfrm>
            <a:off x="6818936" y="1691104"/>
            <a:ext cx="4288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decomposition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domain=2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798D81-A9BF-F64D-A504-F3225352DDDA}"/>
              </a:ext>
            </a:extLst>
          </p:cNvPr>
          <p:cNvSpPr txBox="1"/>
          <p:nvPr/>
        </p:nvSpPr>
        <p:spPr>
          <a:xfrm>
            <a:off x="6694704" y="5377463"/>
            <a:ext cx="4418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domain=2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39C860-AE29-A74C-A714-E4BDABC6B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138" y="1284436"/>
            <a:ext cx="3528542" cy="429858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8E32A0-657B-CA43-85E3-FC3408931A67}"/>
              </a:ext>
            </a:extLst>
          </p:cNvPr>
          <p:cNvCxnSpPr/>
          <p:nvPr/>
        </p:nvCxnSpPr>
        <p:spPr>
          <a:xfrm>
            <a:off x="8963113" y="3225428"/>
            <a:ext cx="0" cy="565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92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6E5D9-E249-8449-98CE-C057342EA9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12</a:t>
            </a:fld>
            <a:endParaRPr lang="en-GB"/>
          </a:p>
        </p:txBody>
      </p:sp>
      <p:sp>
        <p:nvSpPr>
          <p:cNvPr id="5" name="Google Shape;198;p22">
            <a:extLst>
              <a:ext uri="{FF2B5EF4-FFF2-40B4-BE49-F238E27FC236}">
                <a16:creationId xmlns:a16="http://schemas.microsoft.com/office/drawing/2014/main" id="{41DDF9A8-4088-214A-8BDA-72ED89143D93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10FC2-3AEB-534C-9E21-7181AF01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268" y="4490746"/>
            <a:ext cx="5162365" cy="12936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546AC3-2D29-C448-B48F-E8A30F9E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267" y="1796728"/>
            <a:ext cx="5162365" cy="12936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9117EE-C0D9-0547-9946-A40531E2E5DC}"/>
              </a:ext>
            </a:extLst>
          </p:cNvPr>
          <p:cNvSpPr txBox="1"/>
          <p:nvPr/>
        </p:nvSpPr>
        <p:spPr>
          <a:xfrm>
            <a:off x="5185696" y="228967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4EDC7A-7B40-844E-91A6-4594E50B01C8}"/>
              </a:ext>
            </a:extLst>
          </p:cNvPr>
          <p:cNvSpPr txBox="1"/>
          <p:nvPr/>
        </p:nvSpPr>
        <p:spPr>
          <a:xfrm>
            <a:off x="5904281" y="295795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B462A5-C0E3-D14B-8333-EBC5352D6F5E}"/>
              </a:ext>
            </a:extLst>
          </p:cNvPr>
          <p:cNvSpPr txBox="1"/>
          <p:nvPr/>
        </p:nvSpPr>
        <p:spPr>
          <a:xfrm>
            <a:off x="10712632" y="228967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30F9C3-C600-954D-833E-55B52B1CDC0F}"/>
              </a:ext>
            </a:extLst>
          </p:cNvPr>
          <p:cNvSpPr txBox="1"/>
          <p:nvPr/>
        </p:nvSpPr>
        <p:spPr>
          <a:xfrm>
            <a:off x="8258763" y="3024178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144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1D0B2-3B36-2E4B-B920-C5AB47892275}"/>
              </a:ext>
            </a:extLst>
          </p:cNvPr>
          <p:cNvSpPr txBox="1"/>
          <p:nvPr/>
        </p:nvSpPr>
        <p:spPr>
          <a:xfrm>
            <a:off x="8267588" y="5784417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144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0F0FB4-3F90-4447-81FD-9E38514BA709}"/>
              </a:ext>
            </a:extLst>
          </p:cNvPr>
          <p:cNvSpPr txBox="1"/>
          <p:nvPr/>
        </p:nvSpPr>
        <p:spPr>
          <a:xfrm>
            <a:off x="10787614" y="49836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0B3607-466A-C045-A638-C93B305E5CF0}"/>
              </a:ext>
            </a:extLst>
          </p:cNvPr>
          <p:cNvSpPr txBox="1"/>
          <p:nvPr/>
        </p:nvSpPr>
        <p:spPr>
          <a:xfrm>
            <a:off x="5185696" y="498369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FF334D-0670-6E40-AB24-E4050371C032}"/>
              </a:ext>
            </a:extLst>
          </p:cNvPr>
          <p:cNvSpPr txBox="1"/>
          <p:nvPr/>
        </p:nvSpPr>
        <p:spPr>
          <a:xfrm>
            <a:off x="6007100" y="57844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E7D82E-F237-8848-AD52-7E75A7F1078F}"/>
              </a:ext>
            </a:extLst>
          </p:cNvPr>
          <p:cNvSpPr txBox="1"/>
          <p:nvPr/>
        </p:nvSpPr>
        <p:spPr>
          <a:xfrm>
            <a:off x="1062652" y="1643309"/>
            <a:ext cx="36512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Set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length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shortest</a:t>
            </a:r>
            <a:r>
              <a:rPr lang="zh-CN" altLang="en-US" sz="2400" dirty="0"/>
              <a:t> </a:t>
            </a:r>
            <a:r>
              <a:rPr lang="en-US" altLang="zh-CN" sz="2400" dirty="0"/>
              <a:t>side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length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other</a:t>
            </a:r>
            <a:r>
              <a:rPr lang="zh-CN" altLang="en-US" sz="2400" dirty="0"/>
              <a:t> </a:t>
            </a:r>
            <a:r>
              <a:rPr lang="en-US" altLang="zh-CN" sz="2400" dirty="0"/>
              <a:t>sides</a:t>
            </a:r>
            <a:r>
              <a:rPr lang="zh-CN" altLang="en-US" sz="2400" dirty="0"/>
              <a:t> </a:t>
            </a:r>
            <a:r>
              <a:rPr lang="en-US" altLang="zh-CN" sz="2400" dirty="0"/>
              <a:t>depends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shape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66CD1B-2D66-774C-A407-E92547E92566}"/>
              </a:ext>
            </a:extLst>
          </p:cNvPr>
          <p:cNvSpPr txBox="1"/>
          <p:nvPr/>
        </p:nvSpPr>
        <p:spPr>
          <a:xfrm>
            <a:off x="744546" y="4372606"/>
            <a:ext cx="4441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Find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ratio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number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nodes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unstructured</a:t>
            </a:r>
            <a:r>
              <a:rPr lang="zh-CN" altLang="en-US" sz="2400" dirty="0"/>
              <a:t> </a:t>
            </a:r>
            <a:r>
              <a:rPr lang="en-US" altLang="zh-CN" sz="2400" dirty="0"/>
              <a:t>domains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R</a:t>
            </a:r>
            <a:r>
              <a:rPr lang="en-US" sz="2400" dirty="0"/>
              <a:t>esize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product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two</a:t>
            </a:r>
            <a:r>
              <a:rPr lang="zh-CN" altLang="en-US" sz="2400" dirty="0"/>
              <a:t> </a:t>
            </a:r>
            <a:r>
              <a:rPr lang="en-US" altLang="zh-CN" sz="2400" dirty="0"/>
              <a:t>sides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proportion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ratio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52A066-BBBC-AC4A-94F5-73BAC586105F}"/>
              </a:ext>
            </a:extLst>
          </p:cNvPr>
          <p:cNvSpPr txBox="1"/>
          <p:nvPr/>
        </p:nvSpPr>
        <p:spPr>
          <a:xfrm>
            <a:off x="406400" y="771488"/>
            <a:ext cx="66736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How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determine</a:t>
            </a:r>
            <a:r>
              <a:rPr lang="zh-CN" altLang="en-US" sz="3600" dirty="0"/>
              <a:t> </a:t>
            </a:r>
            <a:r>
              <a:rPr lang="en-US" altLang="zh-CN" sz="3600" dirty="0"/>
              <a:t>mesh</a:t>
            </a:r>
            <a:r>
              <a:rPr lang="zh-CN" altLang="en-US" sz="3600" dirty="0"/>
              <a:t> </a:t>
            </a:r>
            <a:r>
              <a:rPr lang="en-US" altLang="zh-CN" sz="3600" dirty="0"/>
              <a:t>shapes</a:t>
            </a:r>
          </a:p>
          <a:p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941E608-A71E-534A-BD55-4E4301560AF8}"/>
              </a:ext>
            </a:extLst>
          </p:cNvPr>
          <p:cNvCxnSpPr/>
          <p:nvPr/>
        </p:nvCxnSpPr>
        <p:spPr>
          <a:xfrm>
            <a:off x="8051180" y="3331955"/>
            <a:ext cx="0" cy="93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564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236E0-923C-2940-A0FC-EBE100B3CCA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13</a:t>
            </a:fld>
            <a:endParaRPr lang="en-GB"/>
          </a:p>
        </p:txBody>
      </p:sp>
      <p:sp>
        <p:nvSpPr>
          <p:cNvPr id="6" name="Google Shape;129;p16">
            <a:extLst>
              <a:ext uri="{FF2B5EF4-FFF2-40B4-BE49-F238E27FC236}">
                <a16:creationId xmlns:a16="http://schemas.microsoft.com/office/drawing/2014/main" id="{2574FAE3-177C-2845-8ED0-78F69AFC82B9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BB9184-0B05-2744-A95D-267E32917B7D}"/>
              </a:ext>
            </a:extLst>
          </p:cNvPr>
          <p:cNvSpPr txBox="1"/>
          <p:nvPr/>
        </p:nvSpPr>
        <p:spPr>
          <a:xfrm>
            <a:off x="5477370" y="1233345"/>
            <a:ext cx="6266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8192</a:t>
            </a:r>
            <a:r>
              <a:rPr lang="zh-CN" altLang="en-US" sz="2000" dirty="0"/>
              <a:t> </a:t>
            </a:r>
            <a:r>
              <a:rPr lang="en-US" altLang="zh-CN" sz="2000" dirty="0"/>
              <a:t>-&gt;</a:t>
            </a:r>
            <a:r>
              <a:rPr lang="zh-CN" altLang="en-US" sz="2000" dirty="0"/>
              <a:t> </a:t>
            </a:r>
            <a:r>
              <a:rPr lang="en-US" altLang="zh-CN" sz="2000" dirty="0"/>
              <a:t>32</a:t>
            </a:r>
            <a:r>
              <a:rPr lang="zh-CN" altLang="en-US" sz="2000" dirty="0"/>
              <a:t> </a:t>
            </a:r>
            <a:r>
              <a:rPr lang="en-US" altLang="zh-CN" sz="2000" dirty="0"/>
              <a:t>features</a:t>
            </a:r>
            <a:r>
              <a:rPr lang="zh-CN" altLang="en-US" sz="2000" dirty="0"/>
              <a:t>      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size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256</a:t>
            </a:r>
            <a:r>
              <a:rPr lang="zh-CN" altLang="en-US" sz="2000" dirty="0"/>
              <a:t> </a:t>
            </a:r>
            <a:r>
              <a:rPr lang="en-US" altLang="zh-CN" sz="2000" dirty="0"/>
              <a:t>times</a:t>
            </a:r>
            <a:r>
              <a:rPr lang="zh-CN" altLang="en-US" sz="2000" dirty="0"/>
              <a:t> </a:t>
            </a:r>
            <a:r>
              <a:rPr lang="en-US" altLang="zh-CN" sz="2000" dirty="0"/>
              <a:t>smaller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E5AC43-B390-EC4B-B522-711B5D075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3" y="2152842"/>
            <a:ext cx="4009875" cy="3684121"/>
          </a:xfrm>
          <a:prstGeom prst="rect">
            <a:avLst/>
          </a:prstGeom>
        </p:spPr>
      </p:pic>
      <p:sp>
        <p:nvSpPr>
          <p:cNvPr id="12" name="Google Shape;184;p21">
            <a:extLst>
              <a:ext uri="{FF2B5EF4-FFF2-40B4-BE49-F238E27FC236}">
                <a16:creationId xmlns:a16="http://schemas.microsoft.com/office/drawing/2014/main" id="{0BA72270-1DAC-1445-8724-F68582FE5F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831" y="54252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zh-CN" sz="3600" dirty="0">
                <a:latin typeface="Arial"/>
                <a:ea typeface="Arial"/>
                <a:cs typeface="Arial"/>
                <a:sym typeface="Arial"/>
              </a:rPr>
              <a:t>Auto-encoder</a:t>
            </a:r>
            <a:endParaRPr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07AD3C4-712F-C845-B162-40021FB22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655" y="2991695"/>
            <a:ext cx="4881345" cy="20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05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4D6E2-6E9C-6244-AC0B-2C59EB75C7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58143-39DA-7943-88D4-13883EEE0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68"/>
          <a:stretch/>
        </p:blipFill>
        <p:spPr>
          <a:xfrm>
            <a:off x="6864627" y="435629"/>
            <a:ext cx="3740620" cy="6335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B012D7-7746-C842-BC5F-4DAEE1E49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623" y="4543099"/>
            <a:ext cx="4123018" cy="2227660"/>
          </a:xfrm>
          <a:prstGeom prst="rect">
            <a:avLst/>
          </a:prstGeom>
        </p:spPr>
      </p:pic>
      <p:sp>
        <p:nvSpPr>
          <p:cNvPr id="8" name="Google Shape;185;p21">
            <a:extLst>
              <a:ext uri="{FF2B5EF4-FFF2-40B4-BE49-F238E27FC236}">
                <a16:creationId xmlns:a16="http://schemas.microsoft.com/office/drawing/2014/main" id="{1B4A7748-716C-0F4E-A788-90EAA2CD227A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299990-6B60-6142-8EC5-45D0F84ED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8623" y="435629"/>
            <a:ext cx="4009875" cy="36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25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4315778" y="257397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zh-CN" sz="6000" dirty="0">
                <a:latin typeface="Arial"/>
                <a:ea typeface="Arial"/>
                <a:cs typeface="Arial"/>
                <a:sym typeface="Arial"/>
              </a:rPr>
              <a:t>Results</a:t>
            </a:r>
            <a:endParaRPr sz="6000" dirty="0"/>
          </a:p>
        </p:txBody>
      </p:sp>
      <p:sp>
        <p:nvSpPr>
          <p:cNvPr id="150" name="Google Shape;150;p18"/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3E8F1-52EE-A440-A39F-D74DA3F24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7EA12-0DCB-DC46-A996-E5CDC126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sp>
        <p:nvSpPr>
          <p:cNvPr id="6" name="Google Shape;198;p22">
            <a:extLst>
              <a:ext uri="{FF2B5EF4-FFF2-40B4-BE49-F238E27FC236}">
                <a16:creationId xmlns:a16="http://schemas.microsoft.com/office/drawing/2014/main" id="{901117EE-223A-3442-BE59-2B352F26512A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AF032E-CE20-C54F-A4AA-A13E3A43E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336" y="1690688"/>
            <a:ext cx="6377637" cy="1748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A185BA-E422-C246-9FCD-34EA109D8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335" y="4221619"/>
            <a:ext cx="6377637" cy="16125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A7BE55-54BE-114D-8FAB-B31724A24D25}"/>
              </a:ext>
            </a:extLst>
          </p:cNvPr>
          <p:cNvSpPr txBox="1"/>
          <p:nvPr/>
        </p:nvSpPr>
        <p:spPr>
          <a:xfrm>
            <a:off x="6521824" y="3684494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(Original</a:t>
            </a:r>
            <a:r>
              <a:rPr lang="zh-CN" altLang="en-US" dirty="0"/>
              <a:t> </a:t>
            </a:r>
            <a:r>
              <a:rPr lang="en-US" altLang="zh-CN" dirty="0"/>
              <a:t>FPC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634E88-D8D4-E146-97E6-48EB1C25A073}"/>
              </a:ext>
            </a:extLst>
          </p:cNvPr>
          <p:cNvSpPr txBox="1"/>
          <p:nvPr/>
        </p:nvSpPr>
        <p:spPr>
          <a:xfrm>
            <a:off x="4471583" y="6048573"/>
            <a:ext cx="6920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FPC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gaussian process regression</a:t>
            </a:r>
            <a:r>
              <a:rPr lang="zh-CN" altLang="en-US" dirty="0"/>
              <a:t> </a:t>
            </a:r>
            <a:r>
              <a:rPr lang="en-US" altLang="zh-CN" dirty="0"/>
              <a:t>(GPR)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6F75E1-A50B-C346-9E61-106D358E8657}"/>
              </a:ext>
            </a:extLst>
          </p:cNvPr>
          <p:cNvSpPr txBox="1"/>
          <p:nvPr/>
        </p:nvSpPr>
        <p:spPr>
          <a:xfrm>
            <a:off x="484096" y="2299499"/>
            <a:ext cx="383241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Interpolate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whole</a:t>
            </a:r>
            <a:r>
              <a:rPr lang="zh-CN" altLang="en-US" sz="2000" dirty="0"/>
              <a:t> </a:t>
            </a:r>
            <a:r>
              <a:rPr lang="en-US" altLang="zh-CN" sz="2000" dirty="0"/>
              <a:t>domain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32</a:t>
            </a:r>
            <a:r>
              <a:rPr lang="zh-CN" altLang="en-US" sz="2000" dirty="0"/>
              <a:t>*</a:t>
            </a:r>
            <a:r>
              <a:rPr lang="en-US" altLang="zh-CN" sz="2000" dirty="0"/>
              <a:t>160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strucutured</a:t>
            </a:r>
            <a:r>
              <a:rPr lang="zh-CN" altLang="en-US" sz="2000" dirty="0"/>
              <a:t> </a:t>
            </a:r>
            <a:r>
              <a:rPr lang="en-US" altLang="zh-CN" sz="2000" dirty="0"/>
              <a:t>mesh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global</a:t>
            </a:r>
            <a:r>
              <a:rPr lang="zh-CN" altLang="en-US" sz="2000" dirty="0"/>
              <a:t> </a:t>
            </a:r>
            <a:r>
              <a:rPr lang="en-US" altLang="zh-CN" sz="2000" dirty="0"/>
              <a:t>auto-encoder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compress,</a:t>
            </a:r>
            <a:r>
              <a:rPr lang="zh-CN" altLang="en-US" sz="2000" dirty="0"/>
              <a:t> </a:t>
            </a:r>
            <a:r>
              <a:rPr lang="en-US" altLang="zh-CN" sz="2000" dirty="0"/>
              <a:t>32</a:t>
            </a:r>
            <a:r>
              <a:rPr lang="zh-CN" altLang="en-US" sz="2000" dirty="0"/>
              <a:t> </a:t>
            </a:r>
            <a:r>
              <a:rPr lang="en-US" altLang="zh-CN" sz="2000" dirty="0"/>
              <a:t>latent</a:t>
            </a:r>
            <a:r>
              <a:rPr lang="zh-CN" altLang="en-US" sz="2000" dirty="0"/>
              <a:t> </a:t>
            </a:r>
            <a:r>
              <a:rPr lang="en-US" altLang="zh-CN" sz="2000" dirty="0"/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2000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steps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train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Pick</a:t>
            </a:r>
            <a:r>
              <a:rPr lang="zh-CN" altLang="en-US" sz="2000" dirty="0"/>
              <a:t> </a:t>
            </a:r>
            <a:r>
              <a:rPr lang="en-US" altLang="zh-CN" sz="2000" dirty="0"/>
              <a:t>1/20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compressed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train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GPR,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predict</a:t>
            </a:r>
            <a:r>
              <a:rPr lang="zh-CN" altLang="en-US" sz="2000" dirty="0"/>
              <a:t> </a:t>
            </a:r>
            <a:r>
              <a:rPr lang="en-US" altLang="zh-CN" sz="2000" dirty="0"/>
              <a:t>100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9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3C07F-9425-2341-9669-B0497D1EA0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17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B398ED-0016-8643-A4C3-BF5FCEB1F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sz="3600" dirty="0"/>
              <a:t>D</a:t>
            </a:r>
            <a:r>
              <a:rPr lang="en-US" altLang="zh-CN" sz="3600" dirty="0"/>
              <a:t>omain</a:t>
            </a:r>
            <a:r>
              <a:rPr lang="zh-CN" altLang="en-US" sz="3600" dirty="0"/>
              <a:t> </a:t>
            </a:r>
            <a:r>
              <a:rPr lang="en-US" altLang="zh-CN" sz="3600" dirty="0"/>
              <a:t>decomposition</a:t>
            </a:r>
            <a:endParaRPr lang="en-US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588A5B-B436-C144-BA39-382F68C00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9" y="2642792"/>
            <a:ext cx="6096001" cy="1649950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D98583CB-C2A6-9446-B672-D0FF2FF61FB8}"/>
              </a:ext>
            </a:extLst>
          </p:cNvPr>
          <p:cNvSpPr/>
          <p:nvPr/>
        </p:nvSpPr>
        <p:spPr>
          <a:xfrm>
            <a:off x="5741894" y="2982099"/>
            <a:ext cx="2568388" cy="971336"/>
          </a:xfrm>
          <a:prstGeom prst="frame">
            <a:avLst>
              <a:gd name="adj1" fmla="val 19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C923009B-EF30-C148-8B0E-8C7250A05FB9}"/>
              </a:ext>
            </a:extLst>
          </p:cNvPr>
          <p:cNvSpPr/>
          <p:nvPr/>
        </p:nvSpPr>
        <p:spPr>
          <a:xfrm>
            <a:off x="8305799" y="2968652"/>
            <a:ext cx="2568388" cy="971336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3DCED1-8931-EF4B-A203-90797EE09C2D}"/>
              </a:ext>
            </a:extLst>
          </p:cNvPr>
          <p:cNvSpPr txBox="1"/>
          <p:nvPr/>
        </p:nvSpPr>
        <p:spPr>
          <a:xfrm>
            <a:off x="869577" y="2138082"/>
            <a:ext cx="36486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</a:t>
            </a:r>
            <a:r>
              <a:rPr lang="en-US" sz="2400" dirty="0"/>
              <a:t>qually decompose it into 2 domains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</a:t>
            </a:r>
            <a:r>
              <a:rPr lang="en-US" sz="2400" dirty="0"/>
              <a:t>ransform the grid into a 48×48 left</a:t>
            </a:r>
            <a:r>
              <a:rPr lang="zh-CN" altLang="en-US" sz="2400" dirty="0"/>
              <a:t> </a:t>
            </a:r>
            <a:r>
              <a:rPr lang="en-US" sz="2400" dirty="0"/>
              <a:t>structured mesh and a 32×32 right one. </a:t>
            </a:r>
          </a:p>
          <a:p>
            <a:endParaRPr lang="en-US" sz="2400" dirty="0"/>
          </a:p>
        </p:txBody>
      </p:sp>
      <p:sp>
        <p:nvSpPr>
          <p:cNvPr id="11" name="Google Shape;198;p22">
            <a:extLst>
              <a:ext uri="{FF2B5EF4-FFF2-40B4-BE49-F238E27FC236}">
                <a16:creationId xmlns:a16="http://schemas.microsoft.com/office/drawing/2014/main" id="{F0429A90-3060-DD49-9EC0-C547B41E6C2E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8C3C80-1509-104A-BDAE-94FB5E1428E6}"/>
              </a:ext>
            </a:extLst>
          </p:cNvPr>
          <p:cNvSpPr txBox="1"/>
          <p:nvPr/>
        </p:nvSpPr>
        <p:spPr>
          <a:xfrm>
            <a:off x="6527107" y="4632049"/>
            <a:ext cx="3557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Domains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decomposition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20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02532-3668-A144-A453-AD47543DC3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F8D44-4CAE-E947-B789-6B52DB26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799" y="1771864"/>
            <a:ext cx="6096001" cy="1649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D9B7F6-B218-DD48-9154-9C2E94A89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799" y="4204752"/>
            <a:ext cx="6096881" cy="1581141"/>
          </a:xfrm>
          <a:prstGeom prst="rect">
            <a:avLst/>
          </a:prstGeom>
        </p:spPr>
      </p:pic>
      <p:sp>
        <p:nvSpPr>
          <p:cNvPr id="7" name="Google Shape;150;p18">
            <a:extLst>
              <a:ext uri="{FF2B5EF4-FFF2-40B4-BE49-F238E27FC236}">
                <a16:creationId xmlns:a16="http://schemas.microsoft.com/office/drawing/2014/main" id="{C8CDCCD7-4027-DD40-91B8-366A3C2BC4A8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9964CC-4007-1D45-84A6-2D67E814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sz="3600" dirty="0"/>
              <a:t>D</a:t>
            </a:r>
            <a:r>
              <a:rPr lang="en-US" altLang="zh-CN" sz="3600" dirty="0"/>
              <a:t>omain</a:t>
            </a:r>
            <a:r>
              <a:rPr lang="zh-CN" altLang="en-US" sz="3600" dirty="0"/>
              <a:t> </a:t>
            </a:r>
            <a:r>
              <a:rPr lang="en-US" altLang="zh-CN" sz="3600" dirty="0"/>
              <a:t>decomposition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4E09B-100A-F74E-8C7A-31F089C07BED}"/>
              </a:ext>
            </a:extLst>
          </p:cNvPr>
          <p:cNvSpPr txBox="1"/>
          <p:nvPr/>
        </p:nvSpPr>
        <p:spPr>
          <a:xfrm>
            <a:off x="838200" y="2260510"/>
            <a:ext cx="377414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DD</a:t>
            </a:r>
            <a:r>
              <a:rPr lang="zh-CN" altLang="en-US" sz="2000" dirty="0"/>
              <a:t> </a:t>
            </a:r>
            <a:r>
              <a:rPr lang="en-US" altLang="zh-CN" sz="2000" dirty="0"/>
              <a:t>auto-encoder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compress,</a:t>
            </a:r>
            <a:r>
              <a:rPr lang="zh-CN" altLang="en-US" sz="2000" dirty="0"/>
              <a:t> </a:t>
            </a:r>
            <a:r>
              <a:rPr lang="en-US" altLang="zh-CN" sz="2000" dirty="0"/>
              <a:t>32</a:t>
            </a:r>
            <a:r>
              <a:rPr lang="zh-CN" altLang="en-US" sz="2000" dirty="0"/>
              <a:t> </a:t>
            </a:r>
            <a:r>
              <a:rPr lang="en-US" altLang="zh-CN" sz="2000" dirty="0"/>
              <a:t>latent</a:t>
            </a:r>
            <a:r>
              <a:rPr lang="zh-CN" altLang="en-US" sz="2000" dirty="0"/>
              <a:t> </a:t>
            </a:r>
            <a:r>
              <a:rPr lang="en-US" altLang="zh-CN" sz="2000" dirty="0"/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2000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steps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train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Pick</a:t>
            </a:r>
            <a:r>
              <a:rPr lang="zh-CN" altLang="en-US" sz="2000" dirty="0"/>
              <a:t> </a:t>
            </a:r>
            <a:r>
              <a:rPr lang="en-US" altLang="zh-CN" sz="2000" dirty="0"/>
              <a:t>1/20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compressed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train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GPR,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predict</a:t>
            </a:r>
            <a:r>
              <a:rPr lang="zh-CN" altLang="en-US" sz="2000" dirty="0"/>
              <a:t> </a:t>
            </a:r>
            <a:r>
              <a:rPr lang="en-US" altLang="zh-CN" sz="2000" dirty="0"/>
              <a:t>100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09B9A-F1A7-1642-B61A-C77475046644}"/>
              </a:ext>
            </a:extLst>
          </p:cNvPr>
          <p:cNvSpPr txBox="1"/>
          <p:nvPr/>
        </p:nvSpPr>
        <p:spPr>
          <a:xfrm>
            <a:off x="6895796" y="3573593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(Original</a:t>
            </a:r>
            <a:r>
              <a:rPr lang="zh-CN" altLang="en-US" dirty="0"/>
              <a:t> </a:t>
            </a:r>
            <a:r>
              <a:rPr lang="en-US" altLang="zh-CN" dirty="0"/>
              <a:t>FPC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EAB9B-A2AA-FA44-B15C-7897798F894A}"/>
              </a:ext>
            </a:extLst>
          </p:cNvPr>
          <p:cNvSpPr txBox="1"/>
          <p:nvPr/>
        </p:nvSpPr>
        <p:spPr>
          <a:xfrm>
            <a:off x="6043801" y="5935878"/>
            <a:ext cx="4305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FPC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DD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693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DEA3E8-9449-BC48-AD07-9AA2629808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19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5AB75-49F9-B949-A107-0F177DE3C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246" y="1835323"/>
            <a:ext cx="6939462" cy="17390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4A164F-069E-7447-BF7A-F39A249FCFC8}"/>
              </a:ext>
            </a:extLst>
          </p:cNvPr>
          <p:cNvSpPr txBox="1"/>
          <p:nvPr/>
        </p:nvSpPr>
        <p:spPr>
          <a:xfrm>
            <a:off x="8281664" y="3488895"/>
            <a:ext cx="649032" cy="413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144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2D2A6-5189-D54B-9985-65437EF85E65}"/>
              </a:ext>
            </a:extLst>
          </p:cNvPr>
          <p:cNvSpPr txBox="1"/>
          <p:nvPr/>
        </p:nvSpPr>
        <p:spPr>
          <a:xfrm>
            <a:off x="11469814" y="2497963"/>
            <a:ext cx="515433" cy="413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55C6CC-0AB3-9F45-B3E4-F8710DBF9C1B}"/>
              </a:ext>
            </a:extLst>
          </p:cNvPr>
          <p:cNvSpPr txBox="1"/>
          <p:nvPr/>
        </p:nvSpPr>
        <p:spPr>
          <a:xfrm>
            <a:off x="4272134" y="2452966"/>
            <a:ext cx="515433" cy="413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DEFF2C-6CCA-C94C-BC2B-6B932410662B}"/>
              </a:ext>
            </a:extLst>
          </p:cNvPr>
          <p:cNvSpPr txBox="1"/>
          <p:nvPr/>
        </p:nvSpPr>
        <p:spPr>
          <a:xfrm>
            <a:off x="5177219" y="3470668"/>
            <a:ext cx="515433" cy="413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7062B32-0F44-5E49-8C37-604EEE0F2E10}"/>
              </a:ext>
            </a:extLst>
          </p:cNvPr>
          <p:cNvSpPr txBox="1">
            <a:spLocks/>
          </p:cNvSpPr>
          <p:nvPr/>
        </p:nvSpPr>
        <p:spPr>
          <a:xfrm>
            <a:off x="215900" y="365126"/>
            <a:ext cx="11404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D</a:t>
            </a:r>
            <a:r>
              <a:rPr lang="en-US" altLang="zh-CN" sz="3600" dirty="0"/>
              <a:t>omain</a:t>
            </a:r>
            <a:r>
              <a:rPr lang="zh-CN" altLang="en-US" sz="3600" dirty="0"/>
              <a:t> </a:t>
            </a:r>
            <a:r>
              <a:rPr lang="en-US" altLang="zh-CN" sz="3600" dirty="0"/>
              <a:t>decomposition</a:t>
            </a:r>
            <a:r>
              <a:rPr lang="zh-CN" altLang="en-US" sz="3600" dirty="0"/>
              <a:t> </a:t>
            </a:r>
            <a:r>
              <a:rPr lang="en-US" altLang="zh-CN" sz="3600" dirty="0"/>
              <a:t>auto-encoder</a:t>
            </a:r>
            <a:endParaRPr lang="en-US" sz="36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188AEB-010D-1042-BC2A-30EC397755DC}"/>
              </a:ext>
            </a:extLst>
          </p:cNvPr>
          <p:cNvGrpSpPr/>
          <p:nvPr/>
        </p:nvGrpSpPr>
        <p:grpSpPr>
          <a:xfrm>
            <a:off x="4589715" y="4316480"/>
            <a:ext cx="6929993" cy="1422977"/>
            <a:chOff x="2831856" y="4894728"/>
            <a:chExt cx="5272456" cy="10826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703F95-395D-9E4C-A3B0-D57EC990A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2596" b="32989"/>
            <a:stretch/>
          </p:blipFill>
          <p:spPr>
            <a:xfrm>
              <a:off x="2831856" y="4894728"/>
              <a:ext cx="5272456" cy="1082625"/>
            </a:xfrm>
            <a:prstGeom prst="rect">
              <a:avLst/>
            </a:prstGeom>
          </p:spPr>
        </p:pic>
        <p:sp>
          <p:nvSpPr>
            <p:cNvPr id="13" name="Frame 12">
              <a:extLst>
                <a:ext uri="{FF2B5EF4-FFF2-40B4-BE49-F238E27FC236}">
                  <a16:creationId xmlns:a16="http://schemas.microsoft.com/office/drawing/2014/main" id="{F441D6D4-9625-1846-AB16-F4F45E98A5F0}"/>
                </a:ext>
              </a:extLst>
            </p:cNvPr>
            <p:cNvSpPr/>
            <p:nvPr/>
          </p:nvSpPr>
          <p:spPr>
            <a:xfrm>
              <a:off x="2906735" y="4966603"/>
              <a:ext cx="815601" cy="479337"/>
            </a:xfrm>
            <a:prstGeom prst="frame">
              <a:avLst>
                <a:gd name="adj1" fmla="val 0"/>
              </a:avLst>
            </a:prstGeom>
            <a:solidFill>
              <a:schemeClr val="accent5"/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Frame 13">
              <a:extLst>
                <a:ext uri="{FF2B5EF4-FFF2-40B4-BE49-F238E27FC236}">
                  <a16:creationId xmlns:a16="http://schemas.microsoft.com/office/drawing/2014/main" id="{017D5DD6-7A08-D44C-96D2-41FDDA67FABB}"/>
                </a:ext>
              </a:extLst>
            </p:cNvPr>
            <p:cNvSpPr/>
            <p:nvPr/>
          </p:nvSpPr>
          <p:spPr>
            <a:xfrm>
              <a:off x="2906734" y="5355974"/>
              <a:ext cx="890481" cy="566110"/>
            </a:xfrm>
            <a:prstGeom prst="frame">
              <a:avLst>
                <a:gd name="adj1" fmla="val 0"/>
              </a:avLst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Frame 14">
              <a:extLst>
                <a:ext uri="{FF2B5EF4-FFF2-40B4-BE49-F238E27FC236}">
                  <a16:creationId xmlns:a16="http://schemas.microsoft.com/office/drawing/2014/main" id="{39793581-2569-E34D-A18A-4FCFAC843DBD}"/>
                </a:ext>
              </a:extLst>
            </p:cNvPr>
            <p:cNvSpPr/>
            <p:nvPr/>
          </p:nvSpPr>
          <p:spPr>
            <a:xfrm>
              <a:off x="3422931" y="4966601"/>
              <a:ext cx="857756" cy="940585"/>
            </a:xfrm>
            <a:prstGeom prst="frame">
              <a:avLst>
                <a:gd name="adj1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Frame 15">
              <a:extLst>
                <a:ext uri="{FF2B5EF4-FFF2-40B4-BE49-F238E27FC236}">
                  <a16:creationId xmlns:a16="http://schemas.microsoft.com/office/drawing/2014/main" id="{B5B0C7C1-B80B-CC4E-BF7F-DD7461FB4C63}"/>
                </a:ext>
              </a:extLst>
            </p:cNvPr>
            <p:cNvSpPr/>
            <p:nvPr/>
          </p:nvSpPr>
          <p:spPr>
            <a:xfrm>
              <a:off x="4175490" y="4951703"/>
              <a:ext cx="3867993" cy="955483"/>
            </a:xfrm>
            <a:prstGeom prst="frame">
              <a:avLst>
                <a:gd name="adj1" fmla="val 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57FA7DB-30A6-5640-AEDC-0F2DE5AB944C}"/>
              </a:ext>
            </a:extLst>
          </p:cNvPr>
          <p:cNvSpPr txBox="1"/>
          <p:nvPr/>
        </p:nvSpPr>
        <p:spPr>
          <a:xfrm>
            <a:off x="11469814" y="495212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BBF12-0938-0540-8343-4B8E2254E73F}"/>
              </a:ext>
            </a:extLst>
          </p:cNvPr>
          <p:cNvSpPr txBox="1"/>
          <p:nvPr/>
        </p:nvSpPr>
        <p:spPr>
          <a:xfrm>
            <a:off x="8453079" y="583918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128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21F15-13E4-EA46-BE8F-3B942D4E5074}"/>
              </a:ext>
            </a:extLst>
          </p:cNvPr>
          <p:cNvSpPr txBox="1"/>
          <p:nvPr/>
        </p:nvSpPr>
        <p:spPr>
          <a:xfrm>
            <a:off x="5760141" y="575475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64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68325C-2BF7-4B4C-8C91-83A09090FBB2}"/>
              </a:ext>
            </a:extLst>
          </p:cNvPr>
          <p:cNvSpPr txBox="1"/>
          <p:nvPr/>
        </p:nvSpPr>
        <p:spPr>
          <a:xfrm>
            <a:off x="6524307" y="494649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75000"/>
                  </a:schemeClr>
                </a:solidFill>
              </a:rPr>
              <a:t>64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047322-A07F-3C4D-8D5E-3D1177953D01}"/>
              </a:ext>
            </a:extLst>
          </p:cNvPr>
          <p:cNvSpPr txBox="1"/>
          <p:nvPr/>
        </p:nvSpPr>
        <p:spPr>
          <a:xfrm>
            <a:off x="4954129" y="57547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64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90443B-3C24-634D-8311-9033DA3B0BFF}"/>
              </a:ext>
            </a:extLst>
          </p:cNvPr>
          <p:cNvSpPr txBox="1"/>
          <p:nvPr/>
        </p:nvSpPr>
        <p:spPr>
          <a:xfrm>
            <a:off x="4247816" y="5140883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48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134ADA-828D-594B-8EB5-2918DA34B29F}"/>
              </a:ext>
            </a:extLst>
          </p:cNvPr>
          <p:cNvSpPr txBox="1"/>
          <p:nvPr/>
        </p:nvSpPr>
        <p:spPr>
          <a:xfrm>
            <a:off x="4246780" y="45575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48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6FC2252-6013-7943-8D69-77A3CCD6B457}"/>
              </a:ext>
            </a:extLst>
          </p:cNvPr>
          <p:cNvSpPr txBox="1"/>
          <p:nvPr/>
        </p:nvSpPr>
        <p:spPr>
          <a:xfrm>
            <a:off x="4954129" y="410317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80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8" name="Google Shape;150;p18">
            <a:extLst>
              <a:ext uri="{FF2B5EF4-FFF2-40B4-BE49-F238E27FC236}">
                <a16:creationId xmlns:a16="http://schemas.microsoft.com/office/drawing/2014/main" id="{C1183239-89EF-7245-924A-BE1154CCE6C7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FAD0B0-B26A-3F45-89F9-1C20B4AEB26E}"/>
              </a:ext>
            </a:extLst>
          </p:cNvPr>
          <p:cNvSpPr txBox="1"/>
          <p:nvPr/>
        </p:nvSpPr>
        <p:spPr>
          <a:xfrm>
            <a:off x="6045260" y="3759601"/>
            <a:ext cx="4009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Domains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decomposition,</a:t>
            </a:r>
            <a:r>
              <a:rPr lang="zh-CN" altLang="en-US" dirty="0"/>
              <a:t> </a:t>
            </a:r>
            <a:r>
              <a:rPr lang="en-US" altLang="zh-CN" dirty="0" err="1"/>
              <a:t>nDomain</a:t>
            </a:r>
            <a:r>
              <a:rPr lang="en-US" altLang="zh-CN" dirty="0"/>
              <a:t>=2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31C27F-A1A6-6145-8A8C-681345149343}"/>
              </a:ext>
            </a:extLst>
          </p:cNvPr>
          <p:cNvSpPr txBox="1"/>
          <p:nvPr/>
        </p:nvSpPr>
        <p:spPr>
          <a:xfrm>
            <a:off x="6045261" y="6162262"/>
            <a:ext cx="4009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Domains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decomposition,</a:t>
            </a:r>
            <a:r>
              <a:rPr lang="zh-CN" altLang="en-US" dirty="0"/>
              <a:t> </a:t>
            </a:r>
            <a:r>
              <a:rPr lang="en-US" altLang="zh-CN" dirty="0" err="1"/>
              <a:t>nDomain</a:t>
            </a:r>
            <a:r>
              <a:rPr lang="en-US" altLang="zh-CN" dirty="0"/>
              <a:t>=4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082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609600" y="1487909"/>
            <a:ext cx="10972800" cy="507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0933" rIns="0" bIns="0" anchor="ctr" anchorCtr="0">
            <a:noAutofit/>
          </a:bodyPr>
          <a:lstStyle/>
          <a:p>
            <a:r>
              <a:rPr lang="en-US"/>
              <a:t>Background &amp; Motivation</a:t>
            </a:r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996648" y="2710562"/>
            <a:ext cx="10972800" cy="348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189">
              <a:lnSpc>
                <a:spcPct val="150000"/>
              </a:lnSpc>
              <a:spcBef>
                <a:spcPts val="0"/>
              </a:spcBef>
              <a:buSzPts val="1700"/>
            </a:pPr>
            <a:r>
              <a:rPr lang="en-US" sz="2267" dirty="0"/>
              <a:t>Simulation for fluid flow problems governed by N-S equation is slow.</a:t>
            </a:r>
            <a:endParaRPr dirty="0"/>
          </a:p>
          <a:p>
            <a:pPr marL="457189">
              <a:lnSpc>
                <a:spcPct val="150000"/>
              </a:lnSpc>
              <a:spcBef>
                <a:spcPts val="453"/>
              </a:spcBef>
              <a:buSzPts val="1700"/>
            </a:pPr>
            <a:r>
              <a:rPr lang="en-US" sz="2267" dirty="0"/>
              <a:t>Reduced Order Modelling(ROM) can speed up the simulation</a:t>
            </a:r>
            <a:endParaRPr dirty="0"/>
          </a:p>
          <a:p>
            <a:pPr marL="457189">
              <a:lnSpc>
                <a:spcPct val="150000"/>
              </a:lnSpc>
              <a:spcBef>
                <a:spcPts val="453"/>
              </a:spcBef>
              <a:buSzPts val="1700"/>
            </a:pPr>
            <a:r>
              <a:rPr lang="en-US" sz="2267" dirty="0"/>
              <a:t>Faster speed could enable real-time decision making</a:t>
            </a:r>
            <a:endParaRPr dirty="0"/>
          </a:p>
          <a:p>
            <a:pPr marL="457189" indent="-304792">
              <a:buNone/>
            </a:pPr>
            <a:endParaRPr dirty="0"/>
          </a:p>
        </p:txBody>
      </p:sp>
      <p:sp>
        <p:nvSpPr>
          <p:cNvPr id="126" name="Google Shape;126;p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endParaRPr/>
          </a:p>
        </p:txBody>
      </p:sp>
      <p:sp>
        <p:nvSpPr>
          <p:cNvPr id="127" name="Google Shape;127;p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fld id="{00000000-1234-1234-1234-123412341234}" type="slidenum">
              <a:rPr lang="en-US"/>
              <a:pPr/>
              <a:t>2</a:t>
            </a:fld>
            <a:endParaRPr/>
          </a:p>
        </p:txBody>
      </p:sp>
      <p:sp>
        <p:nvSpPr>
          <p:cNvPr id="8" name="Google Shape;185;p21">
            <a:extLst>
              <a:ext uri="{FF2B5EF4-FFF2-40B4-BE49-F238E27FC236}">
                <a16:creationId xmlns:a16="http://schemas.microsoft.com/office/drawing/2014/main" id="{138D0810-3AEF-DB44-BF79-A4F5B72B7307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749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6571B-AC27-7547-8C53-87E8B3D207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B9558-5728-9343-828C-81E3DE4A6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879" y="2612847"/>
            <a:ext cx="5766921" cy="15828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35DE6-545D-5046-97D1-F2F888057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879" y="669696"/>
            <a:ext cx="5766922" cy="1560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935BED-48B1-4740-8054-CBEF4384B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6879" y="4577924"/>
            <a:ext cx="5796242" cy="159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2A1153-0A61-8547-8088-65AAB1AD2BC0}"/>
              </a:ext>
            </a:extLst>
          </p:cNvPr>
          <p:cNvSpPr txBox="1"/>
          <p:nvPr/>
        </p:nvSpPr>
        <p:spPr>
          <a:xfrm>
            <a:off x="838200" y="2260510"/>
            <a:ext cx="377414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DD</a:t>
            </a:r>
            <a:r>
              <a:rPr lang="zh-CN" altLang="en-US" sz="2000" dirty="0"/>
              <a:t> </a:t>
            </a:r>
            <a:r>
              <a:rPr lang="en-US" altLang="zh-CN" sz="2000" dirty="0"/>
              <a:t>auto-encoder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compress,</a:t>
            </a:r>
            <a:r>
              <a:rPr lang="zh-CN" altLang="en-US" sz="2000" dirty="0"/>
              <a:t> </a:t>
            </a:r>
            <a:r>
              <a:rPr lang="en-US" altLang="zh-CN" sz="2000" dirty="0"/>
              <a:t>32</a:t>
            </a:r>
            <a:r>
              <a:rPr lang="zh-CN" altLang="en-US" sz="2000" dirty="0"/>
              <a:t> </a:t>
            </a:r>
            <a:r>
              <a:rPr lang="en-US" altLang="zh-CN" sz="2000" dirty="0"/>
              <a:t>latent</a:t>
            </a:r>
            <a:r>
              <a:rPr lang="zh-CN" altLang="en-US" sz="2000" dirty="0"/>
              <a:t> </a:t>
            </a:r>
            <a:r>
              <a:rPr lang="en-US" altLang="zh-CN" sz="2000" dirty="0"/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Using</a:t>
            </a:r>
            <a:r>
              <a:rPr lang="zh-CN" altLang="en-US" sz="2000" dirty="0"/>
              <a:t> </a:t>
            </a:r>
            <a:r>
              <a:rPr lang="en-US" altLang="zh-CN" sz="2000" dirty="0"/>
              <a:t>2000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steps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train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Pick</a:t>
            </a:r>
            <a:r>
              <a:rPr lang="zh-CN" altLang="en-US" sz="2000" dirty="0"/>
              <a:t> </a:t>
            </a:r>
            <a:r>
              <a:rPr lang="en-US" altLang="zh-CN" sz="2000" dirty="0"/>
              <a:t>1/20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compressed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train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GPR,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predict</a:t>
            </a:r>
            <a:r>
              <a:rPr lang="zh-CN" altLang="en-US" sz="2000" dirty="0"/>
              <a:t> </a:t>
            </a:r>
            <a:r>
              <a:rPr lang="en-US" altLang="zh-CN" sz="2000" dirty="0"/>
              <a:t>100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steps.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Google Shape;150;p18">
            <a:extLst>
              <a:ext uri="{FF2B5EF4-FFF2-40B4-BE49-F238E27FC236}">
                <a16:creationId xmlns:a16="http://schemas.microsoft.com/office/drawing/2014/main" id="{BB4D683B-BB39-9341-9729-28367C3BA9C3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3B7CE6D-A798-F047-8410-93678D409B3C}"/>
              </a:ext>
            </a:extLst>
          </p:cNvPr>
          <p:cNvSpPr txBox="1">
            <a:spLocks/>
          </p:cNvSpPr>
          <p:nvPr/>
        </p:nvSpPr>
        <p:spPr>
          <a:xfrm>
            <a:off x="215900" y="365126"/>
            <a:ext cx="480580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D</a:t>
            </a:r>
            <a:r>
              <a:rPr lang="en-US" altLang="zh-CN" sz="3600" dirty="0"/>
              <a:t>omain</a:t>
            </a:r>
            <a:r>
              <a:rPr lang="zh-CN" altLang="en-US" sz="3600" dirty="0"/>
              <a:t> </a:t>
            </a:r>
            <a:r>
              <a:rPr lang="en-US" altLang="zh-CN" sz="3600" dirty="0"/>
              <a:t>decomposition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1C68C-FDF6-374F-B03C-DD0431BA32C7}"/>
              </a:ext>
            </a:extLst>
          </p:cNvPr>
          <p:cNvSpPr txBox="1"/>
          <p:nvPr/>
        </p:nvSpPr>
        <p:spPr>
          <a:xfrm>
            <a:off x="7200598" y="2267823"/>
            <a:ext cx="2820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(Original</a:t>
            </a:r>
            <a:r>
              <a:rPr lang="zh-CN" altLang="en-US" dirty="0"/>
              <a:t> </a:t>
            </a:r>
            <a:r>
              <a:rPr lang="en-US" altLang="zh-CN" dirty="0"/>
              <a:t>FPC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87D822-96C6-FE47-ACD7-5D950FC0DE9C}"/>
              </a:ext>
            </a:extLst>
          </p:cNvPr>
          <p:cNvSpPr txBox="1"/>
          <p:nvPr/>
        </p:nvSpPr>
        <p:spPr>
          <a:xfrm>
            <a:off x="6096000" y="6245616"/>
            <a:ext cx="478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FPC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4-domain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GPR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439E8-F230-B84C-915E-6E4F472B9AE8}"/>
              </a:ext>
            </a:extLst>
          </p:cNvPr>
          <p:cNvSpPr txBox="1"/>
          <p:nvPr/>
        </p:nvSpPr>
        <p:spPr>
          <a:xfrm>
            <a:off x="6219560" y="4194676"/>
            <a:ext cx="47820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FPC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2-domain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GPR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78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BBBEF-1AE3-9D47-B5AB-32CBBBB95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Global</a:t>
            </a:r>
            <a:r>
              <a:rPr lang="zh-CN" altLang="en-US" sz="3600" dirty="0"/>
              <a:t> </a:t>
            </a:r>
            <a:r>
              <a:rPr lang="en-US" altLang="zh-CN" sz="3600" dirty="0"/>
              <a:t>auto-encoder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7B539-414D-594F-82A5-2AA56EBFAC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  <p:sp>
        <p:nvSpPr>
          <p:cNvPr id="5" name="Google Shape;150;p18">
            <a:extLst>
              <a:ext uri="{FF2B5EF4-FFF2-40B4-BE49-F238E27FC236}">
                <a16:creationId xmlns:a16="http://schemas.microsoft.com/office/drawing/2014/main" id="{9A4A4FEA-75EF-8548-ADF7-E1334DF700B0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EE914E-F75A-5644-B94B-04ACBF7A3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42" y="1337310"/>
            <a:ext cx="4924638" cy="36934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979111-9D2A-8747-956D-28ABCE6DFB84}"/>
              </a:ext>
            </a:extLst>
          </p:cNvPr>
          <p:cNvSpPr txBox="1"/>
          <p:nvPr/>
        </p:nvSpPr>
        <p:spPr>
          <a:xfrm>
            <a:off x="8517585" y="5110845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L2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483D02-37BE-354C-9288-D270CA5DB8E3}"/>
              </a:ext>
            </a:extLst>
          </p:cNvPr>
          <p:cNvSpPr txBox="1"/>
          <p:nvPr/>
        </p:nvSpPr>
        <p:spPr>
          <a:xfrm>
            <a:off x="5927885" y="5954137"/>
            <a:ext cx="405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L2</a:t>
            </a:r>
            <a:r>
              <a:rPr lang="zh-CN" altLang="en-US" sz="3200" dirty="0"/>
              <a:t> </a:t>
            </a:r>
            <a:r>
              <a:rPr lang="en-US" sz="3200" dirty="0"/>
              <a:t>Norm</a:t>
            </a:r>
            <a:r>
              <a:rPr lang="zh-CN" altLang="en-US" sz="3200" dirty="0"/>
              <a:t> </a:t>
            </a:r>
            <a:r>
              <a:rPr lang="en-US" altLang="zh-CN" sz="3200" dirty="0"/>
              <a:t>around</a:t>
            </a:r>
            <a:r>
              <a:rPr lang="zh-CN" altLang="en-US" sz="3200" dirty="0"/>
              <a:t> </a:t>
            </a:r>
            <a:r>
              <a:rPr lang="en-US" altLang="zh-CN" sz="3200" dirty="0"/>
              <a:t>0.32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CF3065-9453-324D-8AF8-62022113947A}"/>
              </a:ext>
            </a:extLst>
          </p:cNvPr>
          <p:cNvSpPr txBox="1"/>
          <p:nvPr/>
        </p:nvSpPr>
        <p:spPr>
          <a:xfrm>
            <a:off x="9256944" y="3969188"/>
            <a:ext cx="128913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X</a:t>
            </a:r>
            <a:r>
              <a:rPr lang="zh-CN" altLang="en-US" sz="1100" dirty="0"/>
              <a:t> </a:t>
            </a:r>
            <a:r>
              <a:rPr lang="en-US" altLang="zh-CN" sz="1100" dirty="0"/>
              <a:t>axis:</a:t>
            </a:r>
            <a:r>
              <a:rPr lang="zh-CN" altLang="en-US" sz="1100" dirty="0"/>
              <a:t> </a:t>
            </a:r>
            <a:r>
              <a:rPr lang="en-US" altLang="zh-CN" sz="1100" dirty="0"/>
              <a:t>snapshots</a:t>
            </a:r>
          </a:p>
          <a:p>
            <a:r>
              <a:rPr lang="en-US" altLang="zh-CN" sz="1100" dirty="0"/>
              <a:t>Y</a:t>
            </a:r>
            <a:r>
              <a:rPr lang="zh-CN" altLang="en-US" sz="1100" dirty="0"/>
              <a:t> </a:t>
            </a:r>
            <a:r>
              <a:rPr lang="en-US" altLang="zh-CN" sz="1100" dirty="0"/>
              <a:t>axis:</a:t>
            </a:r>
            <a:r>
              <a:rPr lang="zh-CN" altLang="en-US" sz="1100" dirty="0"/>
              <a:t> </a:t>
            </a:r>
            <a:r>
              <a:rPr lang="en-US" altLang="zh-CN" sz="1100" dirty="0"/>
              <a:t>norm(m/s)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B22738-C7C5-5143-9CD6-2BF47EC21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459" y="1643314"/>
            <a:ext cx="4556017" cy="32822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5D2490-88B2-7248-8455-A0DE6D6759A1}"/>
              </a:ext>
            </a:extLst>
          </p:cNvPr>
          <p:cNvSpPr txBox="1"/>
          <p:nvPr/>
        </p:nvSpPr>
        <p:spPr>
          <a:xfrm>
            <a:off x="2425706" y="5110844"/>
            <a:ext cx="26613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Midpoint</a:t>
            </a:r>
            <a:r>
              <a:rPr lang="zh-CN" altLang="en-US" dirty="0"/>
              <a:t> </a:t>
            </a:r>
            <a:r>
              <a:rPr lang="en-US" altLang="zh-CN" dirty="0"/>
              <a:t>velocity</a:t>
            </a:r>
            <a:r>
              <a:rPr lang="zh-CN" altLang="en-US" dirty="0"/>
              <a:t> </a:t>
            </a:r>
            <a:r>
              <a:rPr lang="en-US" altLang="zh-CN" dirty="0"/>
              <a:t>(x=0.3,</a:t>
            </a:r>
            <a:r>
              <a:rPr lang="zh-CN" altLang="en-US" dirty="0"/>
              <a:t> </a:t>
            </a:r>
            <a:r>
              <a:rPr lang="en-US" altLang="zh-CN" dirty="0"/>
              <a:t>y=0.2)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062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0940-4293-BE45-98B2-4CC849D83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Simple</a:t>
            </a:r>
            <a:r>
              <a:rPr lang="zh-CN" altLang="en-US" sz="3600" dirty="0"/>
              <a:t> </a:t>
            </a:r>
            <a:r>
              <a:rPr lang="en-US" sz="3600" dirty="0"/>
              <a:t>D</a:t>
            </a:r>
            <a:r>
              <a:rPr lang="en-US" altLang="zh-CN" sz="3600" dirty="0"/>
              <a:t>omain</a:t>
            </a:r>
            <a:r>
              <a:rPr lang="zh-CN" altLang="en-US" sz="3600" dirty="0"/>
              <a:t> </a:t>
            </a:r>
            <a:r>
              <a:rPr lang="en-US" altLang="zh-CN" sz="3600" dirty="0"/>
              <a:t>decomposition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58D2F-A8C0-0045-8711-454855AA43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sp>
        <p:nvSpPr>
          <p:cNvPr id="5" name="Google Shape;150;p18">
            <a:extLst>
              <a:ext uri="{FF2B5EF4-FFF2-40B4-BE49-F238E27FC236}">
                <a16:creationId xmlns:a16="http://schemas.microsoft.com/office/drawing/2014/main" id="{7B6F341A-E193-A946-9AB2-6C067801246F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ACD869-8C1A-6A44-A3BE-558A6273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030" y="1571331"/>
            <a:ext cx="4820269" cy="35788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14E58F-D1DC-304E-8E15-9624045FBE38}"/>
              </a:ext>
            </a:extLst>
          </p:cNvPr>
          <p:cNvSpPr txBox="1"/>
          <p:nvPr/>
        </p:nvSpPr>
        <p:spPr>
          <a:xfrm>
            <a:off x="8610600" y="5291582"/>
            <a:ext cx="780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Norm-2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7C696-64DE-6344-8481-11B8579211BA}"/>
              </a:ext>
            </a:extLst>
          </p:cNvPr>
          <p:cNvSpPr txBox="1"/>
          <p:nvPr/>
        </p:nvSpPr>
        <p:spPr>
          <a:xfrm>
            <a:off x="4068842" y="6030615"/>
            <a:ext cx="4054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L2</a:t>
            </a:r>
            <a:r>
              <a:rPr lang="zh-CN" altLang="en-US" sz="3200" dirty="0"/>
              <a:t> </a:t>
            </a:r>
            <a:r>
              <a:rPr lang="en-US" altLang="zh-CN" sz="3200" dirty="0"/>
              <a:t>Norm</a:t>
            </a:r>
            <a:r>
              <a:rPr lang="zh-CN" altLang="en-US" sz="3200" dirty="0"/>
              <a:t> </a:t>
            </a:r>
            <a:r>
              <a:rPr lang="en-US" altLang="zh-CN" sz="3200" dirty="0"/>
              <a:t>around</a:t>
            </a:r>
            <a:r>
              <a:rPr lang="zh-CN" altLang="en-US" sz="3200" dirty="0"/>
              <a:t> </a:t>
            </a:r>
            <a:r>
              <a:rPr lang="en-US" altLang="zh-CN" sz="3200" dirty="0"/>
              <a:t>0.26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66786D-A7F2-C045-9DBB-002CC72F95E8}"/>
              </a:ext>
            </a:extLst>
          </p:cNvPr>
          <p:cNvSpPr txBox="1"/>
          <p:nvPr/>
        </p:nvSpPr>
        <p:spPr>
          <a:xfrm>
            <a:off x="9526047" y="1936682"/>
            <a:ext cx="1289135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X</a:t>
            </a:r>
            <a:r>
              <a:rPr lang="zh-CN" altLang="en-US" sz="1100" dirty="0"/>
              <a:t> </a:t>
            </a:r>
            <a:r>
              <a:rPr lang="en-US" altLang="zh-CN" sz="1100" dirty="0"/>
              <a:t>axis:</a:t>
            </a:r>
            <a:r>
              <a:rPr lang="zh-CN" altLang="en-US" sz="1100" dirty="0"/>
              <a:t> </a:t>
            </a:r>
            <a:r>
              <a:rPr lang="en-US" altLang="zh-CN" sz="1100" dirty="0"/>
              <a:t>snapshots</a:t>
            </a:r>
          </a:p>
          <a:p>
            <a:r>
              <a:rPr lang="en-US" altLang="zh-CN" sz="1100" dirty="0"/>
              <a:t>Y</a:t>
            </a:r>
            <a:r>
              <a:rPr lang="zh-CN" altLang="en-US" sz="1100" dirty="0"/>
              <a:t> </a:t>
            </a:r>
            <a:r>
              <a:rPr lang="en-US" altLang="zh-CN" sz="1100" dirty="0"/>
              <a:t>axis:</a:t>
            </a:r>
            <a:r>
              <a:rPr lang="zh-CN" altLang="en-US" sz="1100" dirty="0"/>
              <a:t> </a:t>
            </a:r>
            <a:r>
              <a:rPr lang="en-US" altLang="zh-CN" sz="1100" dirty="0"/>
              <a:t>norm(m/s)</a:t>
            </a:r>
            <a:endParaRPr lang="en-US" sz="1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9364E-253A-634B-AD56-FAD1C71D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334" y="1686504"/>
            <a:ext cx="4684596" cy="3348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B791DA3-79A9-534D-B2E5-22A2A6548947}"/>
              </a:ext>
            </a:extLst>
          </p:cNvPr>
          <p:cNvSpPr txBox="1"/>
          <p:nvPr/>
        </p:nvSpPr>
        <p:spPr>
          <a:xfrm>
            <a:off x="2512802" y="5291582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Midpoint</a:t>
            </a:r>
            <a:r>
              <a:rPr lang="zh-CN" altLang="en-US" dirty="0"/>
              <a:t> </a:t>
            </a:r>
            <a:r>
              <a:rPr lang="en-US" altLang="zh-CN" dirty="0"/>
              <a:t>velocity</a:t>
            </a:r>
            <a:r>
              <a:rPr lang="zh-CN" altLang="en-US" dirty="0"/>
              <a:t> </a:t>
            </a:r>
            <a:r>
              <a:rPr lang="en-US" altLang="zh-CN" dirty="0"/>
              <a:t>(x</a:t>
            </a:r>
            <a:r>
              <a:rPr lang="zh-CN" altLang="en-US" dirty="0"/>
              <a:t> </a:t>
            </a:r>
            <a:r>
              <a:rPr lang="en-US" altLang="zh-CN" dirty="0"/>
              <a:t>axis)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39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50AB3-52FE-E64D-B9C0-9D0E7539EC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0CBBD-AFC2-D147-9F59-13698B112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53" y="1680848"/>
            <a:ext cx="9637858" cy="3580329"/>
          </a:xfrm>
          <a:prstGeom prst="rect">
            <a:avLst/>
          </a:prstGeom>
        </p:spPr>
      </p:pic>
      <p:sp>
        <p:nvSpPr>
          <p:cNvPr id="7" name="Google Shape;150;p18">
            <a:extLst>
              <a:ext uri="{FF2B5EF4-FFF2-40B4-BE49-F238E27FC236}">
                <a16:creationId xmlns:a16="http://schemas.microsoft.com/office/drawing/2014/main" id="{6B8E1C36-04DB-A54C-BC6A-1821F6AC830D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206A75-DA42-A845-A71A-223E3F1A5E8B}"/>
              </a:ext>
            </a:extLst>
          </p:cNvPr>
          <p:cNvSpPr txBox="1">
            <a:spLocks/>
          </p:cNvSpPr>
          <p:nvPr/>
        </p:nvSpPr>
        <p:spPr>
          <a:xfrm>
            <a:off x="215900" y="365126"/>
            <a:ext cx="11404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D</a:t>
            </a:r>
            <a:r>
              <a:rPr lang="en-US" altLang="zh-CN" sz="3600" dirty="0"/>
              <a:t>omain</a:t>
            </a:r>
            <a:r>
              <a:rPr lang="zh-CN" altLang="en-US" sz="3600" dirty="0"/>
              <a:t> </a:t>
            </a:r>
            <a:r>
              <a:rPr lang="en-US" altLang="zh-CN" sz="3600" dirty="0"/>
              <a:t>decomposition(2</a:t>
            </a:r>
            <a:r>
              <a:rPr lang="zh-CN" altLang="en-US" sz="3600" dirty="0"/>
              <a:t> </a:t>
            </a:r>
            <a:r>
              <a:rPr lang="en-US" altLang="zh-CN" sz="3600" dirty="0"/>
              <a:t>domains)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F87E8-5B72-1C43-B16E-08F5BB869217}"/>
              </a:ext>
            </a:extLst>
          </p:cNvPr>
          <p:cNvSpPr txBox="1"/>
          <p:nvPr/>
        </p:nvSpPr>
        <p:spPr>
          <a:xfrm>
            <a:off x="4208437" y="5461495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Norm-2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Norm-max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2</a:t>
            </a:r>
            <a:r>
              <a:rPr lang="zh-CN" altLang="en-US" sz="2400" dirty="0"/>
              <a:t> </a:t>
            </a:r>
            <a:r>
              <a:rPr lang="en-US" altLang="zh-CN" sz="2400" dirty="0"/>
              <a:t>domains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5C6FF-120C-5F48-BB8E-98B0E263A804}"/>
              </a:ext>
            </a:extLst>
          </p:cNvPr>
          <p:cNvSpPr txBox="1"/>
          <p:nvPr/>
        </p:nvSpPr>
        <p:spPr>
          <a:xfrm>
            <a:off x="4430059" y="365418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0.23</a:t>
            </a:r>
            <a:endParaRPr lang="en-US" sz="1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23003D-C354-7D4D-98CF-FF355BA7182A}"/>
              </a:ext>
            </a:extLst>
          </p:cNvPr>
          <p:cNvSpPr txBox="1"/>
          <p:nvPr/>
        </p:nvSpPr>
        <p:spPr>
          <a:xfrm>
            <a:off x="4746812" y="1978495"/>
            <a:ext cx="10887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X</a:t>
            </a:r>
            <a:r>
              <a:rPr lang="zh-CN" altLang="en-US" sz="900" dirty="0"/>
              <a:t> </a:t>
            </a:r>
            <a:r>
              <a:rPr lang="en-US" altLang="zh-CN" sz="900" dirty="0"/>
              <a:t>axis:</a:t>
            </a:r>
            <a:r>
              <a:rPr lang="zh-CN" altLang="en-US" sz="900" dirty="0"/>
              <a:t> </a:t>
            </a:r>
            <a:r>
              <a:rPr lang="en-US" altLang="zh-CN" sz="900" dirty="0"/>
              <a:t>snapshots</a:t>
            </a:r>
          </a:p>
          <a:p>
            <a:r>
              <a:rPr lang="en-US" altLang="zh-CN" sz="900" dirty="0"/>
              <a:t>Y</a:t>
            </a:r>
            <a:r>
              <a:rPr lang="zh-CN" altLang="en-US" sz="900" dirty="0"/>
              <a:t> </a:t>
            </a:r>
            <a:r>
              <a:rPr lang="en-US" altLang="zh-CN" sz="900" dirty="0"/>
              <a:t>axis:</a:t>
            </a:r>
            <a:r>
              <a:rPr lang="zh-CN" altLang="en-US" sz="900" dirty="0"/>
              <a:t> </a:t>
            </a:r>
            <a:r>
              <a:rPr lang="en-US" altLang="zh-CN" sz="900" dirty="0"/>
              <a:t>norm(m/s)</a:t>
            </a:r>
            <a:endParaRPr lang="en-US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AB616A-E73D-C245-8811-7EC91F08C2F5}"/>
              </a:ext>
            </a:extLst>
          </p:cNvPr>
          <p:cNvSpPr txBox="1"/>
          <p:nvPr/>
        </p:nvSpPr>
        <p:spPr>
          <a:xfrm>
            <a:off x="9514219" y="1962064"/>
            <a:ext cx="10887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X</a:t>
            </a:r>
            <a:r>
              <a:rPr lang="zh-CN" altLang="en-US" sz="900" dirty="0"/>
              <a:t> </a:t>
            </a:r>
            <a:r>
              <a:rPr lang="en-US" altLang="zh-CN" sz="900" dirty="0"/>
              <a:t>axis:</a:t>
            </a:r>
            <a:r>
              <a:rPr lang="zh-CN" altLang="en-US" sz="900" dirty="0"/>
              <a:t> </a:t>
            </a:r>
            <a:r>
              <a:rPr lang="en-US" altLang="zh-CN" sz="900" dirty="0"/>
              <a:t>snapshots</a:t>
            </a:r>
          </a:p>
          <a:p>
            <a:r>
              <a:rPr lang="en-US" altLang="zh-CN" sz="900" dirty="0"/>
              <a:t>Y</a:t>
            </a:r>
            <a:r>
              <a:rPr lang="zh-CN" altLang="en-US" sz="900" dirty="0"/>
              <a:t> </a:t>
            </a:r>
            <a:r>
              <a:rPr lang="en-US" altLang="zh-CN" sz="900" dirty="0"/>
              <a:t>axis:</a:t>
            </a:r>
            <a:r>
              <a:rPr lang="zh-CN" altLang="en-US" sz="900" dirty="0"/>
              <a:t> </a:t>
            </a:r>
            <a:r>
              <a:rPr lang="en-US" altLang="zh-CN" sz="900" dirty="0"/>
              <a:t>norm(m/s)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3740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50AB3-52FE-E64D-B9C0-9D0E7539EC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9B8447-05E9-3144-A672-7CB3E260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90" y="1623765"/>
            <a:ext cx="9516820" cy="3407022"/>
          </a:xfrm>
          <a:prstGeom prst="rect">
            <a:avLst/>
          </a:prstGeom>
        </p:spPr>
      </p:pic>
      <p:sp>
        <p:nvSpPr>
          <p:cNvPr id="7" name="Google Shape;150;p18">
            <a:extLst>
              <a:ext uri="{FF2B5EF4-FFF2-40B4-BE49-F238E27FC236}">
                <a16:creationId xmlns:a16="http://schemas.microsoft.com/office/drawing/2014/main" id="{6B8E1C36-04DB-A54C-BC6A-1821F6AC830D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6206A75-DA42-A845-A71A-223E3F1A5E8B}"/>
              </a:ext>
            </a:extLst>
          </p:cNvPr>
          <p:cNvSpPr txBox="1">
            <a:spLocks/>
          </p:cNvSpPr>
          <p:nvPr/>
        </p:nvSpPr>
        <p:spPr>
          <a:xfrm>
            <a:off x="215900" y="365126"/>
            <a:ext cx="11404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/>
              <a:t>D</a:t>
            </a:r>
            <a:r>
              <a:rPr lang="en-US" altLang="zh-CN" sz="3600" dirty="0"/>
              <a:t>omain</a:t>
            </a:r>
            <a:r>
              <a:rPr lang="zh-CN" altLang="en-US" sz="3600" dirty="0"/>
              <a:t> </a:t>
            </a:r>
            <a:r>
              <a:rPr lang="en-US" altLang="zh-CN" sz="3600" dirty="0"/>
              <a:t>decomposition(4</a:t>
            </a:r>
            <a:r>
              <a:rPr lang="zh-CN" altLang="en-US" sz="3600" dirty="0"/>
              <a:t> </a:t>
            </a:r>
            <a:r>
              <a:rPr lang="en-US" altLang="zh-CN" sz="3600" dirty="0"/>
              <a:t>domains)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0DA30E-C3C9-D040-979A-71B0737D0059}"/>
              </a:ext>
            </a:extLst>
          </p:cNvPr>
          <p:cNvSpPr txBox="1"/>
          <p:nvPr/>
        </p:nvSpPr>
        <p:spPr>
          <a:xfrm>
            <a:off x="4208437" y="5278070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/>
              <a:t>Norm-2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Norm-max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algn="ctr"/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4</a:t>
            </a:r>
            <a:r>
              <a:rPr lang="zh-CN" altLang="en-US" sz="2400" dirty="0"/>
              <a:t> </a:t>
            </a:r>
            <a:r>
              <a:rPr lang="en-US" altLang="zh-CN" sz="2400" dirty="0"/>
              <a:t>domains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A03738-9A9A-4F46-908F-7B8381B41431}"/>
              </a:ext>
            </a:extLst>
          </p:cNvPr>
          <p:cNvSpPr txBox="1"/>
          <p:nvPr/>
        </p:nvSpPr>
        <p:spPr>
          <a:xfrm>
            <a:off x="4178300" y="340452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0.21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64BE4D-5782-CF4C-A417-1F44B96D20D8}"/>
              </a:ext>
            </a:extLst>
          </p:cNvPr>
          <p:cNvSpPr txBox="1"/>
          <p:nvPr/>
        </p:nvSpPr>
        <p:spPr>
          <a:xfrm>
            <a:off x="4629523" y="1850509"/>
            <a:ext cx="10887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X</a:t>
            </a:r>
            <a:r>
              <a:rPr lang="zh-CN" altLang="en-US" sz="900" dirty="0"/>
              <a:t> </a:t>
            </a:r>
            <a:r>
              <a:rPr lang="en-US" altLang="zh-CN" sz="900" dirty="0"/>
              <a:t>axis:</a:t>
            </a:r>
            <a:r>
              <a:rPr lang="zh-CN" altLang="en-US" sz="900" dirty="0"/>
              <a:t> </a:t>
            </a:r>
            <a:r>
              <a:rPr lang="en-US" altLang="zh-CN" sz="900" dirty="0"/>
              <a:t>snapshots</a:t>
            </a:r>
          </a:p>
          <a:p>
            <a:r>
              <a:rPr lang="en-US" altLang="zh-CN" sz="900" dirty="0"/>
              <a:t>Y</a:t>
            </a:r>
            <a:r>
              <a:rPr lang="zh-CN" altLang="en-US" sz="900" dirty="0"/>
              <a:t> </a:t>
            </a:r>
            <a:r>
              <a:rPr lang="en-US" altLang="zh-CN" sz="900" dirty="0"/>
              <a:t>axis:</a:t>
            </a:r>
            <a:r>
              <a:rPr lang="zh-CN" altLang="en-US" sz="900" dirty="0"/>
              <a:t> </a:t>
            </a:r>
            <a:r>
              <a:rPr lang="en-US" altLang="zh-CN" sz="900" dirty="0"/>
              <a:t>norm(m/s)</a:t>
            </a:r>
            <a:endParaRPr 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C67737-CD23-2E4B-BD51-E4F7A1727B9F}"/>
              </a:ext>
            </a:extLst>
          </p:cNvPr>
          <p:cNvSpPr txBox="1"/>
          <p:nvPr/>
        </p:nvSpPr>
        <p:spPr>
          <a:xfrm>
            <a:off x="9320998" y="1850509"/>
            <a:ext cx="10887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X</a:t>
            </a:r>
            <a:r>
              <a:rPr lang="zh-CN" altLang="en-US" sz="900" dirty="0"/>
              <a:t> </a:t>
            </a:r>
            <a:r>
              <a:rPr lang="en-US" altLang="zh-CN" sz="900" dirty="0"/>
              <a:t>axis:</a:t>
            </a:r>
            <a:r>
              <a:rPr lang="zh-CN" altLang="en-US" sz="900" dirty="0"/>
              <a:t> </a:t>
            </a:r>
            <a:r>
              <a:rPr lang="en-US" altLang="zh-CN" sz="900" dirty="0"/>
              <a:t>snapshots</a:t>
            </a:r>
          </a:p>
          <a:p>
            <a:r>
              <a:rPr lang="en-US" altLang="zh-CN" sz="900" dirty="0"/>
              <a:t>Y</a:t>
            </a:r>
            <a:r>
              <a:rPr lang="zh-CN" altLang="en-US" sz="900" dirty="0"/>
              <a:t> </a:t>
            </a:r>
            <a:r>
              <a:rPr lang="en-US" altLang="zh-CN" sz="900" dirty="0"/>
              <a:t>axis:</a:t>
            </a:r>
            <a:r>
              <a:rPr lang="zh-CN" altLang="en-US" sz="900" dirty="0"/>
              <a:t> </a:t>
            </a:r>
            <a:r>
              <a:rPr lang="en-US" altLang="zh-CN" sz="900" dirty="0"/>
              <a:t>norm(m/s)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52838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7919C-C905-C84A-A7A8-C9189C07B2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sp>
        <p:nvSpPr>
          <p:cNvPr id="5" name="Google Shape;150;p18">
            <a:extLst>
              <a:ext uri="{FF2B5EF4-FFF2-40B4-BE49-F238E27FC236}">
                <a16:creationId xmlns:a16="http://schemas.microsoft.com/office/drawing/2014/main" id="{6F95741D-9646-4E4D-9E68-B729E8C722C7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862225-1ADD-3341-8C2C-702BC460BED2}"/>
              </a:ext>
            </a:extLst>
          </p:cNvPr>
          <p:cNvSpPr txBox="1"/>
          <p:nvPr/>
        </p:nvSpPr>
        <p:spPr>
          <a:xfrm>
            <a:off x="651510" y="674370"/>
            <a:ext cx="2467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30D99-AFF2-CC4E-83CF-BE9FABFFCAA5}"/>
              </a:ext>
            </a:extLst>
          </p:cNvPr>
          <p:cNvSpPr txBox="1"/>
          <p:nvPr/>
        </p:nvSpPr>
        <p:spPr>
          <a:xfrm>
            <a:off x="1074328" y="1737521"/>
            <a:ext cx="100433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Implemented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transformation</a:t>
            </a:r>
            <a:r>
              <a:rPr lang="zh-CN" altLang="en-US" sz="2800" dirty="0"/>
              <a:t> </a:t>
            </a:r>
            <a:r>
              <a:rPr lang="en-US" altLang="zh-CN" sz="2800" dirty="0"/>
              <a:t>between</a:t>
            </a:r>
            <a:r>
              <a:rPr lang="zh-CN" altLang="en-US" sz="2800" dirty="0"/>
              <a:t> </a:t>
            </a:r>
            <a:r>
              <a:rPr lang="en-US" altLang="zh-CN" sz="2800" dirty="0"/>
              <a:t>unstructured</a:t>
            </a:r>
            <a:r>
              <a:rPr lang="zh-CN" altLang="en-US" sz="2800" dirty="0"/>
              <a:t> </a:t>
            </a:r>
            <a:r>
              <a:rPr lang="en-US" altLang="zh-CN" sz="2800" dirty="0"/>
              <a:t>mesh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structured</a:t>
            </a:r>
            <a:r>
              <a:rPr lang="zh-CN" altLang="en-US" sz="2800" dirty="0"/>
              <a:t> </a:t>
            </a:r>
            <a:r>
              <a:rPr lang="en-US" altLang="zh-CN" sz="2800" dirty="0"/>
              <a:t>mesh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linear</a:t>
            </a:r>
            <a:r>
              <a:rPr lang="zh-CN" altLang="en-US" sz="2800" dirty="0"/>
              <a:t> </a:t>
            </a:r>
            <a:r>
              <a:rPr lang="en-US" altLang="zh-CN" sz="2800" dirty="0"/>
              <a:t>interpolation</a:t>
            </a:r>
            <a:endParaRPr lang="en-US" sz="2800" dirty="0"/>
          </a:p>
          <a:p>
            <a:r>
              <a:rPr lang="zh-CN" altLang="en-US" sz="2800" dirty="0"/>
              <a:t> 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Implemented</a:t>
            </a:r>
            <a:r>
              <a:rPr lang="zh-CN" altLang="en-US" sz="2800" dirty="0"/>
              <a:t> </a:t>
            </a:r>
            <a:r>
              <a:rPr lang="en-US" altLang="zh-CN" sz="2800" dirty="0"/>
              <a:t>d</a:t>
            </a:r>
            <a:r>
              <a:rPr lang="en-US" sz="2800" dirty="0"/>
              <a:t>omain decomposition version of the convolutional</a:t>
            </a:r>
            <a:r>
              <a:rPr lang="zh-CN" altLang="en-US" sz="2800" dirty="0"/>
              <a:t> </a:t>
            </a:r>
            <a:r>
              <a:rPr lang="en-US" sz="2800" dirty="0"/>
              <a:t>auto-encoder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Implemented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algorithm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determine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domain</a:t>
            </a:r>
            <a:r>
              <a:rPr lang="zh-CN" altLang="en-US" sz="2800" dirty="0"/>
              <a:t> </a:t>
            </a:r>
            <a:r>
              <a:rPr lang="en-US" altLang="zh-CN" sz="2800" dirty="0"/>
              <a:t>shape</a:t>
            </a:r>
            <a:r>
              <a:rPr lang="zh-CN" altLang="en-US" sz="2800" dirty="0"/>
              <a:t> </a:t>
            </a:r>
            <a:r>
              <a:rPr lang="en-US" altLang="zh-CN" sz="2800" dirty="0"/>
              <a:t>that</a:t>
            </a:r>
            <a:r>
              <a:rPr lang="zh-CN" altLang="en-US" sz="2800" dirty="0"/>
              <a:t> </a:t>
            </a:r>
            <a:r>
              <a:rPr lang="en-US" altLang="zh-CN" sz="2800" dirty="0"/>
              <a:t>could</a:t>
            </a:r>
            <a:r>
              <a:rPr lang="zh-CN" altLang="en-US" sz="2800" dirty="0"/>
              <a:t> </a:t>
            </a:r>
            <a:r>
              <a:rPr lang="en-US" altLang="zh-CN" sz="2800" dirty="0"/>
              <a:t>balance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number</a:t>
            </a:r>
            <a:r>
              <a:rPr lang="zh-CN" altLang="en-US" sz="2800" dirty="0"/>
              <a:t> </a:t>
            </a:r>
            <a:r>
              <a:rPr lang="en-US" altLang="zh-CN" sz="2800" dirty="0"/>
              <a:t>of</a:t>
            </a:r>
            <a:r>
              <a:rPr lang="zh-CN" altLang="en-US" sz="2800" dirty="0"/>
              <a:t> </a:t>
            </a:r>
            <a:r>
              <a:rPr lang="en-US" altLang="zh-CN" sz="2800" dirty="0"/>
              <a:t>nodes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domains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Effectiveness of auto-encoder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compression</a:t>
            </a:r>
            <a:r>
              <a:rPr lang="zh-CN" altLang="en-US" sz="2800" dirty="0"/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 err="1"/>
              <a:t>promissing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3532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/>
          <p:nvPr/>
        </p:nvSpPr>
        <p:spPr>
          <a:xfrm>
            <a:off x="0" y="2510120"/>
            <a:ext cx="12192000" cy="16908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0" y="2692681"/>
            <a:ext cx="121920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lang="en-US" altLang="zh-CN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zh-CN" alt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zh-CN" alt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EB8CA8-DB7A-644F-A005-958D24C5A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sp>
        <p:nvSpPr>
          <p:cNvPr id="5" name="Google Shape;150;p18">
            <a:extLst>
              <a:ext uri="{FF2B5EF4-FFF2-40B4-BE49-F238E27FC236}">
                <a16:creationId xmlns:a16="http://schemas.microsoft.com/office/drawing/2014/main" id="{1AC0CA31-D2BA-BC48-B972-1717F3D40577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BE01BD0-A7CD-1940-8C2E-472D4A8E9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C18B97-A59D-EE4A-B9A4-3E14D8B1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4" y="1373817"/>
            <a:ext cx="5713064" cy="4115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F1B69E-8B18-F84D-92E3-D964439F6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738" y="1400175"/>
            <a:ext cx="5709162" cy="4089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0933E-1BB5-D740-9E6C-B755D318267E}"/>
              </a:ext>
            </a:extLst>
          </p:cNvPr>
          <p:cNvSpPr txBox="1"/>
          <p:nvPr/>
        </p:nvSpPr>
        <p:spPr>
          <a:xfrm>
            <a:off x="2190750" y="5915025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Midpoint</a:t>
            </a:r>
            <a:r>
              <a:rPr lang="zh-CN" altLang="en-US" dirty="0"/>
              <a:t> </a:t>
            </a:r>
            <a:r>
              <a:rPr lang="en-US" altLang="zh-CN" dirty="0" err="1"/>
              <a:t>veloctiy</a:t>
            </a:r>
            <a:r>
              <a:rPr lang="zh-CN" altLang="en-US" dirty="0"/>
              <a:t> </a:t>
            </a:r>
            <a:r>
              <a:rPr lang="en-US" altLang="zh-CN" dirty="0"/>
              <a:t>(x</a:t>
            </a:r>
            <a:r>
              <a:rPr lang="zh-CN" altLang="en-US" dirty="0"/>
              <a:t> </a:t>
            </a:r>
            <a:r>
              <a:rPr lang="en-US" altLang="zh-CN" dirty="0"/>
              <a:t>axis)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C46F6-5507-7843-A058-9ABC3E10A1DF}"/>
              </a:ext>
            </a:extLst>
          </p:cNvPr>
          <p:cNvSpPr txBox="1"/>
          <p:nvPr/>
        </p:nvSpPr>
        <p:spPr>
          <a:xfrm>
            <a:off x="7629525" y="5915025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Midpoint</a:t>
            </a:r>
            <a:r>
              <a:rPr lang="zh-CN" altLang="en-US" dirty="0"/>
              <a:t> </a:t>
            </a:r>
            <a:r>
              <a:rPr lang="en-US" altLang="zh-CN" dirty="0"/>
              <a:t>velocity</a:t>
            </a:r>
            <a:r>
              <a:rPr lang="zh-CN" altLang="en-US" dirty="0"/>
              <a:t> </a:t>
            </a:r>
            <a:r>
              <a:rPr lang="en-US" altLang="zh-CN" dirty="0"/>
              <a:t>(y</a:t>
            </a:r>
            <a:r>
              <a:rPr lang="zh-CN" altLang="en-US" dirty="0"/>
              <a:t> </a:t>
            </a:r>
            <a:r>
              <a:rPr lang="en-US" altLang="zh-CN" dirty="0"/>
              <a:t>axis)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568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B8773-11B2-904C-A8A9-CB8FEB871A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FD7BE8-D7B6-6049-9FC4-DA9BE71D1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DD</a:t>
            </a:r>
            <a:r>
              <a:rPr lang="zh-CN" altLang="en-US" dirty="0"/>
              <a:t> </a:t>
            </a:r>
            <a:r>
              <a:rPr lang="en-US" altLang="zh-CN" dirty="0"/>
              <a:t>auto-encoder</a:t>
            </a:r>
            <a:endParaRPr lang="en-US" dirty="0"/>
          </a:p>
        </p:txBody>
      </p:sp>
      <p:sp>
        <p:nvSpPr>
          <p:cNvPr id="8" name="Google Shape;150;p18">
            <a:extLst>
              <a:ext uri="{FF2B5EF4-FFF2-40B4-BE49-F238E27FC236}">
                <a16:creationId xmlns:a16="http://schemas.microsoft.com/office/drawing/2014/main" id="{987A4327-7C8C-D64F-91E5-52B93291BE87}"/>
              </a:ext>
            </a:extLst>
          </p:cNvPr>
          <p:cNvSpPr/>
          <p:nvPr/>
        </p:nvSpPr>
        <p:spPr>
          <a:xfrm>
            <a:off x="0" y="2"/>
            <a:ext cx="12192000" cy="365124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52029E-9F9B-D946-99C8-5C8BF3398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53" y="1931616"/>
            <a:ext cx="4684596" cy="33484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771D8C-FB6A-4645-8C77-69ABCCB30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04" y="1931616"/>
            <a:ext cx="4578683" cy="33484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BA5B2A-436A-D14C-AF8B-1752AF0512F9}"/>
              </a:ext>
            </a:extLst>
          </p:cNvPr>
          <p:cNvSpPr txBox="1"/>
          <p:nvPr/>
        </p:nvSpPr>
        <p:spPr>
          <a:xfrm>
            <a:off x="2190750" y="5915025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Midpoint</a:t>
            </a:r>
            <a:r>
              <a:rPr lang="zh-CN" altLang="en-US" dirty="0"/>
              <a:t> </a:t>
            </a:r>
            <a:r>
              <a:rPr lang="en-US" altLang="zh-CN" dirty="0" err="1"/>
              <a:t>veloctiy</a:t>
            </a:r>
            <a:r>
              <a:rPr lang="zh-CN" altLang="en-US" dirty="0"/>
              <a:t> </a:t>
            </a:r>
            <a:r>
              <a:rPr lang="en-US" altLang="zh-CN" dirty="0"/>
              <a:t>(x</a:t>
            </a:r>
            <a:r>
              <a:rPr lang="zh-CN" altLang="en-US" dirty="0"/>
              <a:t> </a:t>
            </a:r>
            <a:r>
              <a:rPr lang="en-US" altLang="zh-CN" dirty="0"/>
              <a:t>axis)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05B528-CB04-E846-8DB7-4F531AE538A3}"/>
              </a:ext>
            </a:extLst>
          </p:cNvPr>
          <p:cNvSpPr txBox="1"/>
          <p:nvPr/>
        </p:nvSpPr>
        <p:spPr>
          <a:xfrm>
            <a:off x="7629525" y="5915025"/>
            <a:ext cx="21355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Midpoint</a:t>
            </a:r>
            <a:r>
              <a:rPr lang="zh-CN" altLang="en-US" dirty="0"/>
              <a:t> </a:t>
            </a:r>
            <a:r>
              <a:rPr lang="en-US" altLang="zh-CN" dirty="0"/>
              <a:t>velocity</a:t>
            </a:r>
            <a:r>
              <a:rPr lang="zh-CN" altLang="en-US" dirty="0"/>
              <a:t> </a:t>
            </a:r>
            <a:r>
              <a:rPr lang="en-US" altLang="zh-CN" dirty="0"/>
              <a:t>(y</a:t>
            </a:r>
            <a:r>
              <a:rPr lang="zh-CN" altLang="en-US" dirty="0"/>
              <a:t> </a:t>
            </a:r>
            <a:r>
              <a:rPr lang="en-US" altLang="zh-CN" dirty="0"/>
              <a:t>axis)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47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811369" y="61594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zh-CN" sz="3600" dirty="0">
                <a:latin typeface="Arial"/>
                <a:ea typeface="Arial"/>
                <a:cs typeface="Arial"/>
                <a:sym typeface="Arial"/>
              </a:rPr>
              <a:t>Methods</a:t>
            </a:r>
            <a:r>
              <a:rPr lang="zh-CN" altLang="en-US" sz="3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3600" dirty="0"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zh-CN" altLang="en-US" sz="36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zh-CN" sz="3600" dirty="0">
                <a:latin typeface="Arial"/>
                <a:ea typeface="Arial"/>
                <a:cs typeface="Arial"/>
                <a:sym typeface="Arial"/>
              </a:rPr>
              <a:t>Compression</a:t>
            </a:r>
            <a:endParaRPr sz="3600" dirty="0"/>
          </a:p>
        </p:txBody>
      </p:sp>
      <p:sp>
        <p:nvSpPr>
          <p:cNvPr id="185" name="Google Shape;185;p21"/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4662BC-6356-E24F-8A98-E41953AB3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3300612"/>
            <a:ext cx="4881345" cy="200641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8D3C459-FFF1-1143-818B-04FC592CCD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DFC3E8-4807-864E-96C4-61A80EB97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810" y="3427519"/>
            <a:ext cx="2730500" cy="87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C7C86E-7AAA-C94C-8648-F2344E8EA379}"/>
              </a:ext>
            </a:extLst>
          </p:cNvPr>
          <p:cNvSpPr txBox="1"/>
          <p:nvPr/>
        </p:nvSpPr>
        <p:spPr>
          <a:xfrm>
            <a:off x="1416424" y="2611721"/>
            <a:ext cx="3889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/>
              <a:t>Singular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Value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Decomposition</a:t>
            </a:r>
            <a:endParaRPr lang="en-US" sz="2000" b="1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8C823-B7D9-3A42-8DF6-315E852A2AD0}"/>
              </a:ext>
            </a:extLst>
          </p:cNvPr>
          <p:cNvSpPr txBox="1"/>
          <p:nvPr/>
        </p:nvSpPr>
        <p:spPr>
          <a:xfrm>
            <a:off x="6445624" y="2575895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/>
              <a:t>Convolutional</a:t>
            </a:r>
            <a:r>
              <a:rPr lang="zh-CN" altLang="en-US" sz="2000" b="1" i="1" dirty="0"/>
              <a:t> </a:t>
            </a:r>
            <a:r>
              <a:rPr lang="en-US" altLang="zh-CN" sz="2000" b="1" i="1" dirty="0"/>
              <a:t>Auto-encoder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320937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 altLang="zh-CN" sz="3600" dirty="0">
                <a:latin typeface="Arial"/>
                <a:cs typeface="Arial"/>
                <a:sym typeface="Arial"/>
              </a:rPr>
              <a:t>Convolutional</a:t>
            </a:r>
            <a:r>
              <a:rPr lang="zh-CN" altLang="en-US" sz="3600" dirty="0">
                <a:latin typeface="Arial"/>
                <a:cs typeface="Arial"/>
                <a:sym typeface="Arial"/>
              </a:rPr>
              <a:t> </a:t>
            </a:r>
            <a:r>
              <a:rPr lang="en-US" altLang="zh-CN" sz="3600" dirty="0">
                <a:latin typeface="Arial"/>
                <a:cs typeface="Arial"/>
                <a:sym typeface="Arial"/>
              </a:rPr>
              <a:t>layer</a:t>
            </a:r>
            <a:endParaRPr sz="3600" dirty="0"/>
          </a:p>
        </p:txBody>
      </p:sp>
      <p:sp>
        <p:nvSpPr>
          <p:cNvPr id="253" name="Google Shape;253;p27"/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7F483-A5F0-194C-9CCA-01EB2F352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087" y="1690825"/>
            <a:ext cx="8248650" cy="339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0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65597-D0B5-694A-A70A-843B799EE5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137C3-7DF8-734F-8AA8-C8E6AAF7D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272" y="1434539"/>
            <a:ext cx="8229928" cy="2354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73830E-4239-4D49-B617-7CE5A46016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272" y="4375202"/>
            <a:ext cx="8229928" cy="2198537"/>
          </a:xfrm>
          <a:prstGeom prst="rect">
            <a:avLst/>
          </a:prstGeom>
        </p:spPr>
      </p:pic>
      <p:sp>
        <p:nvSpPr>
          <p:cNvPr id="10" name="Google Shape;198;p22">
            <a:extLst>
              <a:ext uri="{FF2B5EF4-FFF2-40B4-BE49-F238E27FC236}">
                <a16:creationId xmlns:a16="http://schemas.microsoft.com/office/drawing/2014/main" id="{4EB16DD4-B031-6048-AD06-1B79D7232F69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97;p22">
            <a:extLst>
              <a:ext uri="{FF2B5EF4-FFF2-40B4-BE49-F238E27FC236}">
                <a16:creationId xmlns:a16="http://schemas.microsoft.com/office/drawing/2014/main" id="{347B5962-5B8F-F44A-88F5-D6BFDC2EF6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436" y="23697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400"/>
            </a:pPr>
            <a:r>
              <a:rPr lang="en-US" altLang="zh-CN" sz="3600" dirty="0"/>
              <a:t>Unstructured</a:t>
            </a:r>
            <a:r>
              <a:rPr lang="zh-CN" altLang="en-US" sz="3600" dirty="0"/>
              <a:t> </a:t>
            </a:r>
            <a:r>
              <a:rPr lang="en-US" altLang="zh-CN" sz="3600" dirty="0"/>
              <a:t>Mesh</a:t>
            </a:r>
            <a:endParaRPr sz="36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6FDBED-8CE5-E448-A0F4-31E7CE73904D}"/>
              </a:ext>
            </a:extLst>
          </p:cNvPr>
          <p:cNvCxnSpPr>
            <a:cxnSpLocks/>
          </p:cNvCxnSpPr>
          <p:nvPr/>
        </p:nvCxnSpPr>
        <p:spPr>
          <a:xfrm>
            <a:off x="5943600" y="3808012"/>
            <a:ext cx="0" cy="4278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63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6"/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 txBox="1">
            <a:spLocks noGrp="1"/>
          </p:cNvSpPr>
          <p:nvPr>
            <p:ph type="title"/>
          </p:nvPr>
        </p:nvSpPr>
        <p:spPr>
          <a:xfrm>
            <a:off x="838200" y="3651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4400"/>
            </a:pPr>
            <a:r>
              <a:rPr lang="en-US" altLang="zh-CN" sz="3600" dirty="0"/>
              <a:t>Domain</a:t>
            </a:r>
            <a:r>
              <a:rPr lang="zh-CN" altLang="en-US" sz="3600" dirty="0"/>
              <a:t> </a:t>
            </a:r>
            <a:r>
              <a:rPr lang="en-US" altLang="zh-CN" sz="3600" dirty="0"/>
              <a:t>Decomposition</a:t>
            </a:r>
            <a:endParaRPr sz="36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A1F52C-944C-FE4B-8113-B303C7FFE746}"/>
              </a:ext>
            </a:extLst>
          </p:cNvPr>
          <p:cNvGrpSpPr/>
          <p:nvPr/>
        </p:nvGrpSpPr>
        <p:grpSpPr>
          <a:xfrm>
            <a:off x="5406264" y="3945617"/>
            <a:ext cx="5248289" cy="2775858"/>
            <a:chOff x="801359" y="613317"/>
            <a:chExt cx="10350500" cy="54744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5D6EFE-5C31-0649-B570-3EB569B73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2" t="2829" r="67784" b="16839"/>
            <a:stretch/>
          </p:blipFill>
          <p:spPr>
            <a:xfrm>
              <a:off x="984937" y="613317"/>
              <a:ext cx="2549868" cy="230830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3DFFE4A-FB29-8742-BB57-AEB1BB315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034" t="26181" r="40311" b="35922"/>
            <a:stretch/>
          </p:blipFill>
          <p:spPr>
            <a:xfrm>
              <a:off x="4448448" y="2063768"/>
              <a:ext cx="2833299" cy="17157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F7C2F6B-6C1E-A24A-A963-E7888A30F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12" t="2829" r="67784" b="16839"/>
            <a:stretch/>
          </p:blipFill>
          <p:spPr>
            <a:xfrm>
              <a:off x="984937" y="2921619"/>
              <a:ext cx="2547517" cy="23061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D07BFB6-A4A1-4F4D-A45A-4875037012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3472"/>
            <a:stretch/>
          </p:blipFill>
          <p:spPr>
            <a:xfrm>
              <a:off x="801359" y="5495827"/>
              <a:ext cx="10350500" cy="5919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3D0360-36D2-5C40-8A89-8DF5DF5B41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046" t="3451" r="1202" b="16529"/>
            <a:stretch/>
          </p:blipFill>
          <p:spPr>
            <a:xfrm>
              <a:off x="8195390" y="613317"/>
              <a:ext cx="2730444" cy="23083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0EF5FE0-5412-5D40-B604-5EAD9FBEF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046" t="3451" r="1202" b="16529"/>
            <a:stretch/>
          </p:blipFill>
          <p:spPr>
            <a:xfrm>
              <a:off x="8195390" y="2921618"/>
              <a:ext cx="2730444" cy="2308302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5189A9-F2EB-2443-854D-75D51894482A}"/>
                </a:ext>
              </a:extLst>
            </p:cNvPr>
            <p:cNvCxnSpPr/>
            <p:nvPr/>
          </p:nvCxnSpPr>
          <p:spPr>
            <a:xfrm>
              <a:off x="3724507" y="1884556"/>
              <a:ext cx="524108" cy="780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DCEC1FA-5EA4-8249-8E61-C66BC065AFE4}"/>
                </a:ext>
              </a:extLst>
            </p:cNvPr>
            <p:cNvCxnSpPr/>
            <p:nvPr/>
          </p:nvCxnSpPr>
          <p:spPr>
            <a:xfrm flipV="1">
              <a:off x="3728397" y="3256156"/>
              <a:ext cx="553671" cy="818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060D9D-8430-014B-897E-1A142B69CADE}"/>
                </a:ext>
              </a:extLst>
            </p:cNvPr>
            <p:cNvCxnSpPr/>
            <p:nvPr/>
          </p:nvCxnSpPr>
          <p:spPr>
            <a:xfrm flipV="1">
              <a:off x="7461733" y="2063768"/>
              <a:ext cx="611750" cy="601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90E1768-D720-3042-940F-4C0400CF6D41}"/>
                </a:ext>
              </a:extLst>
            </p:cNvPr>
            <p:cNvCxnSpPr/>
            <p:nvPr/>
          </p:nvCxnSpPr>
          <p:spPr>
            <a:xfrm>
              <a:off x="7481580" y="3345366"/>
              <a:ext cx="547298" cy="5626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6F8AB1D-5BBA-DB49-A44B-AADC4A0C8F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D980A68-0B87-4845-A90C-E18C4EB8D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272" y="1418996"/>
            <a:ext cx="8229928" cy="23541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F839F0-9692-9E4F-9ACC-FC5022922E8E}"/>
              </a:ext>
            </a:extLst>
          </p:cNvPr>
          <p:cNvSpPr txBox="1"/>
          <p:nvPr/>
        </p:nvSpPr>
        <p:spPr>
          <a:xfrm>
            <a:off x="784021" y="4772736"/>
            <a:ext cx="404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F</a:t>
            </a:r>
            <a:r>
              <a:rPr lang="en-US" sz="2400" dirty="0"/>
              <a:t>orm subdomains containing similar resolution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93377D83-3528-1D4F-B99B-C602BE7C0F35}"/>
              </a:ext>
            </a:extLst>
          </p:cNvPr>
          <p:cNvSpPr/>
          <p:nvPr/>
        </p:nvSpPr>
        <p:spPr>
          <a:xfrm>
            <a:off x="2501153" y="1946881"/>
            <a:ext cx="2164976" cy="1280413"/>
          </a:xfrm>
          <a:prstGeom prst="frame">
            <a:avLst>
              <a:gd name="adj1" fmla="val 947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6552B026-957A-A44B-9534-18CEE86C1BD8}"/>
              </a:ext>
            </a:extLst>
          </p:cNvPr>
          <p:cNvSpPr/>
          <p:nvPr/>
        </p:nvSpPr>
        <p:spPr>
          <a:xfrm>
            <a:off x="4666129" y="1957044"/>
            <a:ext cx="4541794" cy="1270250"/>
          </a:xfrm>
          <a:prstGeom prst="frame">
            <a:avLst>
              <a:gd name="adj1" fmla="val 11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99A0-6747-1840-9421-0D43C10729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743A3-B275-0543-A2F7-C78ABF9F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34" y="2466909"/>
            <a:ext cx="2543355" cy="1338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5A78F7-0F31-2944-8E6B-859F9F32464B}"/>
              </a:ext>
            </a:extLst>
          </p:cNvPr>
          <p:cNvSpPr txBox="1"/>
          <p:nvPr/>
        </p:nvSpPr>
        <p:spPr>
          <a:xfrm>
            <a:off x="854635" y="914400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The</a:t>
            </a:r>
            <a:r>
              <a:rPr lang="zh-CN" altLang="en-US" sz="3600" dirty="0"/>
              <a:t> </a:t>
            </a:r>
            <a:r>
              <a:rPr lang="en-US" altLang="zh-CN" sz="3600" dirty="0"/>
              <a:t>weight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nodes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8E9ABD-7261-924A-AF8C-DA1642742CC3}"/>
              </a:ext>
            </a:extLst>
          </p:cNvPr>
          <p:cNvSpPr txBox="1"/>
          <p:nvPr/>
        </p:nvSpPr>
        <p:spPr>
          <a:xfrm>
            <a:off x="854635" y="4599855"/>
            <a:ext cx="8744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2400"/>
            </a:lvl1pPr>
          </a:lstStyle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element volumes that are connected to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en-US" dirty="0"/>
              <a:t>ode</a:t>
            </a:r>
            <a:r>
              <a:rPr lang="zh-CN" altLang="en-US" dirty="0"/>
              <a:t> </a:t>
            </a:r>
            <a:r>
              <a:rPr lang="en-US" altLang="zh-CN" dirty="0" err="1"/>
              <a:t>i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indicate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boundary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part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7CAFC6-F45A-8B44-A017-A72A617F16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63" r="27758" b="24727"/>
          <a:stretch/>
        </p:blipFill>
        <p:spPr>
          <a:xfrm>
            <a:off x="7642513" y="1234154"/>
            <a:ext cx="3359010" cy="2556191"/>
          </a:xfrm>
          <a:prstGeom prst="rect">
            <a:avLst/>
          </a:prstGeom>
        </p:spPr>
      </p:pic>
      <p:sp>
        <p:nvSpPr>
          <p:cNvPr id="12" name="Google Shape;198;p22">
            <a:extLst>
              <a:ext uri="{FF2B5EF4-FFF2-40B4-BE49-F238E27FC236}">
                <a16:creationId xmlns:a16="http://schemas.microsoft.com/office/drawing/2014/main" id="{6BD6A185-87D2-9041-A2FA-8AE7A90120E0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B5C045-29E1-024D-A013-72A3F9C80533}"/>
              </a:ext>
            </a:extLst>
          </p:cNvPr>
          <p:cNvSpPr txBox="1"/>
          <p:nvPr/>
        </p:nvSpPr>
        <p:spPr>
          <a:xfrm>
            <a:off x="7941672" y="4053906"/>
            <a:ext cx="27606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mesh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02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53B52-08CB-E14C-9235-AD7F1793F2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sp>
        <p:nvSpPr>
          <p:cNvPr id="5" name="Google Shape;130;p16">
            <a:extLst>
              <a:ext uri="{FF2B5EF4-FFF2-40B4-BE49-F238E27FC236}">
                <a16:creationId xmlns:a16="http://schemas.microsoft.com/office/drawing/2014/main" id="{E04EB9C3-C398-0846-B1D6-9C497707A995}"/>
              </a:ext>
            </a:extLst>
          </p:cNvPr>
          <p:cNvSpPr txBox="1">
            <a:spLocks/>
          </p:cNvSpPr>
          <p:nvPr/>
        </p:nvSpPr>
        <p:spPr>
          <a:xfrm>
            <a:off x="581905" y="23989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altLang="zh-CN" sz="3600" dirty="0"/>
              <a:t>Domain Decomposition</a:t>
            </a:r>
            <a:endParaRPr lang="en-US" sz="3600" dirty="0"/>
          </a:p>
        </p:txBody>
      </p:sp>
      <p:sp>
        <p:nvSpPr>
          <p:cNvPr id="6" name="Google Shape;198;p22">
            <a:extLst>
              <a:ext uri="{FF2B5EF4-FFF2-40B4-BE49-F238E27FC236}">
                <a16:creationId xmlns:a16="http://schemas.microsoft.com/office/drawing/2014/main" id="{9F7E05F9-A520-3C48-AD8A-52EC2F5A6713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ED661C-78F7-2748-B62E-6A989BA87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775" y="1929895"/>
            <a:ext cx="4966470" cy="29632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07E2F-9D43-AD4D-B1C5-47B7826785C3}"/>
              </a:ext>
            </a:extLst>
          </p:cNvPr>
          <p:cNvSpPr txBox="1"/>
          <p:nvPr/>
        </p:nvSpPr>
        <p:spPr>
          <a:xfrm>
            <a:off x="6721600" y="5010945"/>
            <a:ext cx="45368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decomposition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domain=2,4,8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8AF4D3-A383-0845-8756-CB2FDFE19305}"/>
              </a:ext>
            </a:extLst>
          </p:cNvPr>
          <p:cNvSpPr txBox="1"/>
          <p:nvPr/>
        </p:nvSpPr>
        <p:spPr>
          <a:xfrm>
            <a:off x="1062317" y="2425622"/>
            <a:ext cx="43837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aims</a:t>
            </a:r>
            <a:r>
              <a:rPr lang="zh-CN" altLang="en-US" sz="2400" dirty="0"/>
              <a:t> </a:t>
            </a:r>
            <a:r>
              <a:rPr lang="en-US" altLang="zh-CN" sz="2400" dirty="0"/>
              <a:t>are,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balance the weight sum of each sub-domain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minimizes the sum of the weights of nodes on the boundary between sub-domains. </a:t>
            </a:r>
          </a:p>
        </p:txBody>
      </p:sp>
    </p:spTree>
    <p:extLst>
      <p:ext uri="{BB962C8B-B14F-4D97-AF65-F5344CB8AC3E}">
        <p14:creationId xmlns:p14="http://schemas.microsoft.com/office/powerpoint/2010/main" val="645895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2B27B-E719-D544-BEFD-4B01789591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9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FA9561-B039-E24C-88F6-C7F8AD3D7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1663766"/>
            <a:ext cx="8745071" cy="4593108"/>
          </a:xfrm>
          <a:prstGeom prst="rect">
            <a:avLst/>
          </a:prstGeom>
        </p:spPr>
      </p:pic>
      <p:sp>
        <p:nvSpPr>
          <p:cNvPr id="6" name="Google Shape;198;p22">
            <a:extLst>
              <a:ext uri="{FF2B5EF4-FFF2-40B4-BE49-F238E27FC236}">
                <a16:creationId xmlns:a16="http://schemas.microsoft.com/office/drawing/2014/main" id="{C06297EB-2153-8947-B487-9BDA1DA1DC9F}"/>
              </a:ext>
            </a:extLst>
          </p:cNvPr>
          <p:cNvSpPr/>
          <p:nvPr/>
        </p:nvSpPr>
        <p:spPr>
          <a:xfrm>
            <a:off x="0" y="2"/>
            <a:ext cx="12192000" cy="365100"/>
          </a:xfrm>
          <a:prstGeom prst="rect">
            <a:avLst/>
          </a:prstGeom>
          <a:solidFill>
            <a:srgbClr val="01103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142C2C4B-1C39-7F4B-A185-AC3A11761E19}"/>
              </a:ext>
            </a:extLst>
          </p:cNvPr>
          <p:cNvSpPr/>
          <p:nvPr/>
        </p:nvSpPr>
        <p:spPr>
          <a:xfrm rot="10800000">
            <a:off x="9443571" y="2032000"/>
            <a:ext cx="266700" cy="1752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80DDE30-3C2A-F343-87F7-B592B2AA3DD9}"/>
              </a:ext>
            </a:extLst>
          </p:cNvPr>
          <p:cNvSpPr/>
          <p:nvPr/>
        </p:nvSpPr>
        <p:spPr>
          <a:xfrm rot="10800000">
            <a:off x="9443571" y="4229100"/>
            <a:ext cx="266700" cy="17526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2378D-7957-AB47-B469-162FBF4385F8}"/>
              </a:ext>
            </a:extLst>
          </p:cNvPr>
          <p:cNvSpPr txBox="1"/>
          <p:nvPr/>
        </p:nvSpPr>
        <p:spPr>
          <a:xfrm>
            <a:off x="9931400" y="2708245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Compression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6DA053-25F3-CC43-95D1-6D7B182A8150}"/>
              </a:ext>
            </a:extLst>
          </p:cNvPr>
          <p:cNvSpPr txBox="1"/>
          <p:nvPr/>
        </p:nvSpPr>
        <p:spPr>
          <a:xfrm>
            <a:off x="9931400" y="4905345"/>
            <a:ext cx="1895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Reconstruction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D342C2-4701-5C47-8B6C-2E1A1CF10856}"/>
              </a:ext>
            </a:extLst>
          </p:cNvPr>
          <p:cNvSpPr txBox="1"/>
          <p:nvPr/>
        </p:nvSpPr>
        <p:spPr>
          <a:xfrm>
            <a:off x="698500" y="811736"/>
            <a:ext cx="5775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process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Opal-AE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ABE6CC-8E60-C34C-A0C8-C610A605AECC}"/>
              </a:ext>
            </a:extLst>
          </p:cNvPr>
          <p:cNvSpPr txBox="1"/>
          <p:nvPr/>
        </p:nvSpPr>
        <p:spPr>
          <a:xfrm>
            <a:off x="698500" y="6102986"/>
            <a:ext cx="5216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skipped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progress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run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741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8382</TotalTime>
  <Words>1928</Words>
  <Application>Microsoft Macintosh PowerPoint</Application>
  <PresentationFormat>Widescreen</PresentationFormat>
  <Paragraphs>338</Paragraphs>
  <Slides>28</Slides>
  <Notes>22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A convolutional auto-encoder for reduced order models on unstructured meshes</vt:lpstr>
      <vt:lpstr>Background &amp; Motivation</vt:lpstr>
      <vt:lpstr>Methods of Compression</vt:lpstr>
      <vt:lpstr>Convolutional layer</vt:lpstr>
      <vt:lpstr>Unstructured Mesh</vt:lpstr>
      <vt:lpstr>Domain Decomposition</vt:lpstr>
      <vt:lpstr>PowerPoint Presentation</vt:lpstr>
      <vt:lpstr>PowerPoint Presentation</vt:lpstr>
      <vt:lpstr>PowerPoint Presentation</vt:lpstr>
      <vt:lpstr>Software</vt:lpstr>
      <vt:lpstr>PowerPoint Presentation</vt:lpstr>
      <vt:lpstr>PowerPoint Presentation</vt:lpstr>
      <vt:lpstr>Auto-encoder</vt:lpstr>
      <vt:lpstr>PowerPoint Presentation</vt:lpstr>
      <vt:lpstr>Results</vt:lpstr>
      <vt:lpstr>Global auto-encoder </vt:lpstr>
      <vt:lpstr>Simple Domain decomposition</vt:lpstr>
      <vt:lpstr>Simple Domain decomposition</vt:lpstr>
      <vt:lpstr>PowerPoint Presentation</vt:lpstr>
      <vt:lpstr>PowerPoint Presentation</vt:lpstr>
      <vt:lpstr>Global auto-encoder </vt:lpstr>
      <vt:lpstr>Simple Domain decomposition</vt:lpstr>
      <vt:lpstr>PowerPoint Presentation</vt:lpstr>
      <vt:lpstr>PowerPoint Presentation</vt:lpstr>
      <vt:lpstr>PowerPoint Presentation</vt:lpstr>
      <vt:lpstr>Q &amp; A</vt:lpstr>
      <vt:lpstr>Global auto-encoder </vt:lpstr>
      <vt:lpstr>DD auto-encoder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ACSE-4 Project 3 Optimisation and Parallelisation</dc:title>
  <cp:lastModifiedBy>Mao JiaYe</cp:lastModifiedBy>
  <cp:revision>137</cp:revision>
  <dcterms:modified xsi:type="dcterms:W3CDTF">2019-09-10T12:42:47Z</dcterms:modified>
</cp:coreProperties>
</file>